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62" r:id="rId3"/>
    <p:sldId id="266" r:id="rId4"/>
    <p:sldId id="265" r:id="rId5"/>
    <p:sldId id="267" r:id="rId6"/>
    <p:sldId id="260" r:id="rId7"/>
  </p:sldIdLst>
  <p:sldSz cx="9144000" cy="5143500" type="screen16x9"/>
  <p:notesSz cx="6858000" cy="9144000"/>
  <p:embeddedFontLst>
    <p:embeddedFont>
      <p:font typeface="Cambria Math" panose="02040503050406030204" pitchFamily="18" charset="0"/>
      <p:regular r:id="rId9"/>
    </p:embeddedFont>
    <p:embeddedFont>
      <p:font typeface="PT Sans" panose="020B0503020203020204" pitchFamily="34" charset="-18"/>
      <p:regular r:id="rId10"/>
      <p:bold r:id="rId11"/>
      <p:italic r:id="rId12"/>
      <p:boldItalic r:id="rId13"/>
    </p:embeddedFont>
    <p:embeddedFont>
      <p:font typeface="Unbounded Medium" panose="020B0604020202020204" pitchFamily="34" charset="-18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E3A1"/>
    <a:srgbClr val="C93A34"/>
    <a:srgbClr val="052064"/>
    <a:srgbClr val="92A000"/>
    <a:srgbClr val="FFFFFF"/>
    <a:srgbClr val="E5E59B"/>
    <a:srgbClr val="9F5900"/>
    <a:srgbClr val="031F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247" autoAdjust="0"/>
  </p:normalViewPr>
  <p:slideViewPr>
    <p:cSldViewPr snapToGrid="0">
      <p:cViewPr varScale="1">
        <p:scale>
          <a:sx n="136" d="100"/>
          <a:sy n="136" d="100"/>
        </p:scale>
        <p:origin x="816" y="114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47EC19-7D8E-4C30-9F08-33FBE0D4DEFC}" type="doc">
      <dgm:prSet loTypeId="urn:microsoft.com/office/officeart/2005/8/layout/hChevron3" loCatId="process" qsTypeId="urn:microsoft.com/office/officeart/2005/8/quickstyle/simple1" qsCatId="simple" csTypeId="urn:microsoft.com/office/officeart/2005/8/colors/accent3_2" csCatId="accent3" phldr="1"/>
      <dgm:spPr/>
    </dgm:pt>
    <dgm:pt modelId="{03E55850-687D-4412-9ECE-4B33EA4739F7}">
      <dgm:prSet phldrT="[Text]" custT="1"/>
      <dgm:spPr/>
      <dgm:t>
        <a:bodyPr/>
        <a:lstStyle/>
        <a:p>
          <a:r>
            <a:rPr lang="hu-HU" sz="1200" b="1" u="sng" dirty="0">
              <a:latin typeface="PT Sans" panose="020B0503020203020204" pitchFamily="34" charset="-18"/>
            </a:rPr>
            <a:t>1. Megvalósíthatósági tanulmány</a:t>
          </a:r>
        </a:p>
        <a:p>
          <a:r>
            <a:rPr lang="hu-HU" sz="1100" dirty="0">
              <a:latin typeface="PT Sans" panose="020B0503020203020204" pitchFamily="34" charset="-18"/>
            </a:rPr>
            <a:t>- Célfelhasználás</a:t>
          </a:r>
        </a:p>
        <a:p>
          <a:r>
            <a:rPr lang="hu-HU" sz="1100" dirty="0">
              <a:latin typeface="PT Sans" panose="020B0503020203020204" pitchFamily="34" charset="-18"/>
            </a:rPr>
            <a:t>- Ár előrejelzések</a:t>
          </a:r>
        </a:p>
        <a:p>
          <a:r>
            <a:rPr lang="hu-HU" sz="1100" dirty="0">
              <a:latin typeface="PT Sans" panose="020B0503020203020204" pitchFamily="34" charset="-18"/>
            </a:rPr>
            <a:t>- Techno-Gazdasági modellezés</a:t>
          </a:r>
          <a:endParaRPr lang="en-GB" sz="1100" dirty="0">
            <a:latin typeface="PT Sans" panose="020B0503020203020204" pitchFamily="34" charset="-18"/>
          </a:endParaRPr>
        </a:p>
      </dgm:t>
    </dgm:pt>
    <dgm:pt modelId="{61B25C14-D967-4E46-8103-26EF40672086}" type="parTrans" cxnId="{E05DBF22-AB10-4DAB-BC91-A3C5001D3019}">
      <dgm:prSet/>
      <dgm:spPr/>
      <dgm:t>
        <a:bodyPr/>
        <a:lstStyle/>
        <a:p>
          <a:endParaRPr lang="en-GB">
            <a:latin typeface="PT Sans" panose="020B0503020203020204" pitchFamily="34" charset="-18"/>
          </a:endParaRPr>
        </a:p>
      </dgm:t>
    </dgm:pt>
    <dgm:pt modelId="{BE79D4FA-1569-41AA-9246-6BC36D1B59D0}" type="sibTrans" cxnId="{E05DBF22-AB10-4DAB-BC91-A3C5001D3019}">
      <dgm:prSet/>
      <dgm:spPr/>
      <dgm:t>
        <a:bodyPr/>
        <a:lstStyle/>
        <a:p>
          <a:endParaRPr lang="en-GB">
            <a:latin typeface="PT Sans" panose="020B0503020203020204" pitchFamily="34" charset="-18"/>
          </a:endParaRPr>
        </a:p>
      </dgm:t>
    </dgm:pt>
    <dgm:pt modelId="{6EB60B4B-C9AF-4826-8B08-A0CF3050275B}">
      <dgm:prSet phldrT="[Text]" custT="1"/>
      <dgm:spPr/>
      <dgm:t>
        <a:bodyPr/>
        <a:lstStyle/>
        <a:p>
          <a:r>
            <a:rPr lang="hu-HU" sz="1200" b="1" u="sng" dirty="0">
              <a:latin typeface="PT Sans" panose="020B0503020203020204" pitchFamily="34" charset="-18"/>
            </a:rPr>
            <a:t>2. Hálózati lehetőségek</a:t>
          </a:r>
        </a:p>
        <a:p>
          <a:r>
            <a:rPr lang="hu-HU" sz="1100" dirty="0">
              <a:latin typeface="PT Sans" panose="020B0503020203020204" pitchFamily="34" charset="-18"/>
            </a:rPr>
            <a:t>- Rendelkezésre álló teljesítmények (vételezés, betáplálás)</a:t>
          </a:r>
        </a:p>
        <a:p>
          <a:r>
            <a:rPr lang="hu-HU" sz="1100" dirty="0">
              <a:latin typeface="PT Sans" panose="020B0503020203020204" pitchFamily="34" charset="-18"/>
            </a:rPr>
            <a:t>- Kapcsolódó költségek</a:t>
          </a:r>
        </a:p>
      </dgm:t>
    </dgm:pt>
    <dgm:pt modelId="{59A5256B-188E-4B69-A9C3-F71536C4C8D9}" type="parTrans" cxnId="{6AC98BB5-D3E4-4870-BBC0-A8D8B102FA25}">
      <dgm:prSet/>
      <dgm:spPr/>
      <dgm:t>
        <a:bodyPr/>
        <a:lstStyle/>
        <a:p>
          <a:endParaRPr lang="en-GB">
            <a:latin typeface="PT Sans" panose="020B0503020203020204" pitchFamily="34" charset="-18"/>
          </a:endParaRPr>
        </a:p>
      </dgm:t>
    </dgm:pt>
    <dgm:pt modelId="{0C0CF339-1E5A-414C-AAF6-837D283E3E1F}" type="sibTrans" cxnId="{6AC98BB5-D3E4-4870-BBC0-A8D8B102FA25}">
      <dgm:prSet/>
      <dgm:spPr/>
      <dgm:t>
        <a:bodyPr/>
        <a:lstStyle/>
        <a:p>
          <a:endParaRPr lang="en-GB">
            <a:latin typeface="PT Sans" panose="020B0503020203020204" pitchFamily="34" charset="-18"/>
          </a:endParaRPr>
        </a:p>
      </dgm:t>
    </dgm:pt>
    <dgm:pt modelId="{975F22A9-0216-48FB-A782-803598DF13AC}">
      <dgm:prSet phldrT="[Text]" custT="1"/>
      <dgm:spPr/>
      <dgm:t>
        <a:bodyPr/>
        <a:lstStyle/>
        <a:p>
          <a:r>
            <a:rPr lang="hu-HU" sz="1200" b="1" u="sng" dirty="0">
              <a:latin typeface="PT Sans" panose="020B0503020203020204" pitchFamily="34" charset="-18"/>
            </a:rPr>
            <a:t>3. HW kiválasztás:</a:t>
          </a:r>
        </a:p>
        <a:p>
          <a:r>
            <a:rPr lang="hu-HU" sz="1100" dirty="0">
              <a:latin typeface="PT Sans" panose="020B0503020203020204" pitchFamily="34" charset="-18"/>
            </a:rPr>
            <a:t>- Ajánlatok összegyűjtése</a:t>
          </a:r>
        </a:p>
        <a:p>
          <a:r>
            <a:rPr lang="hu-HU" sz="1100" dirty="0">
              <a:latin typeface="PT Sans" panose="020B0503020203020204" pitchFamily="34" charset="-18"/>
            </a:rPr>
            <a:t>- Összehasonlítás műszaki és gazdasági szempontok alapján</a:t>
          </a:r>
          <a:endParaRPr lang="en-GB" sz="1100" dirty="0">
            <a:latin typeface="PT Sans" panose="020B0503020203020204" pitchFamily="34" charset="-18"/>
          </a:endParaRPr>
        </a:p>
      </dgm:t>
    </dgm:pt>
    <dgm:pt modelId="{6FE8DD46-AEA9-4F7A-BB66-341C292DC8E2}" type="parTrans" cxnId="{DB5C1458-FA72-4A9D-A476-133EC2C34D2E}">
      <dgm:prSet/>
      <dgm:spPr/>
      <dgm:t>
        <a:bodyPr/>
        <a:lstStyle/>
        <a:p>
          <a:endParaRPr lang="en-GB">
            <a:latin typeface="PT Sans" panose="020B0503020203020204" pitchFamily="34" charset="-18"/>
          </a:endParaRPr>
        </a:p>
      </dgm:t>
    </dgm:pt>
    <dgm:pt modelId="{A94CD080-17EC-4065-84AA-41E4FE55226A}" type="sibTrans" cxnId="{DB5C1458-FA72-4A9D-A476-133EC2C34D2E}">
      <dgm:prSet/>
      <dgm:spPr/>
      <dgm:t>
        <a:bodyPr/>
        <a:lstStyle/>
        <a:p>
          <a:endParaRPr lang="en-GB">
            <a:latin typeface="PT Sans" panose="020B0503020203020204" pitchFamily="34" charset="-18"/>
          </a:endParaRPr>
        </a:p>
      </dgm:t>
    </dgm:pt>
    <dgm:pt modelId="{E9787F30-20DD-429C-AA37-A942E760266B}" type="pres">
      <dgm:prSet presAssocID="{A747EC19-7D8E-4C30-9F08-33FBE0D4DEFC}" presName="Name0" presStyleCnt="0">
        <dgm:presLayoutVars>
          <dgm:dir/>
          <dgm:resizeHandles val="exact"/>
        </dgm:presLayoutVars>
      </dgm:prSet>
      <dgm:spPr/>
    </dgm:pt>
    <dgm:pt modelId="{3CF8DF7D-F296-4124-A97F-488F98A308CF}" type="pres">
      <dgm:prSet presAssocID="{03E55850-687D-4412-9ECE-4B33EA4739F7}" presName="parTxOnly" presStyleLbl="node1" presStyleIdx="0" presStyleCnt="3">
        <dgm:presLayoutVars>
          <dgm:bulletEnabled val="1"/>
        </dgm:presLayoutVars>
      </dgm:prSet>
      <dgm:spPr/>
    </dgm:pt>
    <dgm:pt modelId="{69D752F3-114C-4B77-984D-78190A5EF8C0}" type="pres">
      <dgm:prSet presAssocID="{BE79D4FA-1569-41AA-9246-6BC36D1B59D0}" presName="parSpace" presStyleCnt="0"/>
      <dgm:spPr/>
    </dgm:pt>
    <dgm:pt modelId="{56AC2C52-F359-48B3-8458-E5EF875A8AFF}" type="pres">
      <dgm:prSet presAssocID="{6EB60B4B-C9AF-4826-8B08-A0CF3050275B}" presName="parTxOnly" presStyleLbl="node1" presStyleIdx="1" presStyleCnt="3" custScaleX="116589">
        <dgm:presLayoutVars>
          <dgm:bulletEnabled val="1"/>
        </dgm:presLayoutVars>
      </dgm:prSet>
      <dgm:spPr/>
    </dgm:pt>
    <dgm:pt modelId="{4EA9CCC8-0C7A-423F-B209-22263A934468}" type="pres">
      <dgm:prSet presAssocID="{0C0CF339-1E5A-414C-AAF6-837D283E3E1F}" presName="parSpace" presStyleCnt="0"/>
      <dgm:spPr/>
    </dgm:pt>
    <dgm:pt modelId="{9D6A94A7-C676-4A3E-B363-02E4ECBCE542}" type="pres">
      <dgm:prSet presAssocID="{975F22A9-0216-48FB-A782-803598DF13AC}" presName="parTxOnly" presStyleLbl="node1" presStyleIdx="2" presStyleCnt="3">
        <dgm:presLayoutVars>
          <dgm:bulletEnabled val="1"/>
        </dgm:presLayoutVars>
      </dgm:prSet>
      <dgm:spPr/>
    </dgm:pt>
  </dgm:ptLst>
  <dgm:cxnLst>
    <dgm:cxn modelId="{E05DBF22-AB10-4DAB-BC91-A3C5001D3019}" srcId="{A747EC19-7D8E-4C30-9F08-33FBE0D4DEFC}" destId="{03E55850-687D-4412-9ECE-4B33EA4739F7}" srcOrd="0" destOrd="0" parTransId="{61B25C14-D967-4E46-8103-26EF40672086}" sibTransId="{BE79D4FA-1569-41AA-9246-6BC36D1B59D0}"/>
    <dgm:cxn modelId="{7DBF5F23-C956-4FDE-8B49-AD5F76014D08}" type="presOf" srcId="{975F22A9-0216-48FB-A782-803598DF13AC}" destId="{9D6A94A7-C676-4A3E-B363-02E4ECBCE542}" srcOrd="0" destOrd="0" presId="urn:microsoft.com/office/officeart/2005/8/layout/hChevron3"/>
    <dgm:cxn modelId="{DB5C1458-FA72-4A9D-A476-133EC2C34D2E}" srcId="{A747EC19-7D8E-4C30-9F08-33FBE0D4DEFC}" destId="{975F22A9-0216-48FB-A782-803598DF13AC}" srcOrd="2" destOrd="0" parTransId="{6FE8DD46-AEA9-4F7A-BB66-341C292DC8E2}" sibTransId="{A94CD080-17EC-4065-84AA-41E4FE55226A}"/>
    <dgm:cxn modelId="{6AC98BB5-D3E4-4870-BBC0-A8D8B102FA25}" srcId="{A747EC19-7D8E-4C30-9F08-33FBE0D4DEFC}" destId="{6EB60B4B-C9AF-4826-8B08-A0CF3050275B}" srcOrd="1" destOrd="0" parTransId="{59A5256B-188E-4B69-A9C3-F71536C4C8D9}" sibTransId="{0C0CF339-1E5A-414C-AAF6-837D283E3E1F}"/>
    <dgm:cxn modelId="{E9960CCE-A7F6-49E5-85AF-4B3EDCC6006E}" type="presOf" srcId="{6EB60B4B-C9AF-4826-8B08-A0CF3050275B}" destId="{56AC2C52-F359-48B3-8458-E5EF875A8AFF}" srcOrd="0" destOrd="0" presId="urn:microsoft.com/office/officeart/2005/8/layout/hChevron3"/>
    <dgm:cxn modelId="{98AB15E1-4170-43F5-96E0-C550E484E773}" type="presOf" srcId="{A747EC19-7D8E-4C30-9F08-33FBE0D4DEFC}" destId="{E9787F30-20DD-429C-AA37-A942E760266B}" srcOrd="0" destOrd="0" presId="urn:microsoft.com/office/officeart/2005/8/layout/hChevron3"/>
    <dgm:cxn modelId="{4788A8EB-7BCF-4E31-9006-434EEB0A3605}" type="presOf" srcId="{03E55850-687D-4412-9ECE-4B33EA4739F7}" destId="{3CF8DF7D-F296-4124-A97F-488F98A308CF}" srcOrd="0" destOrd="0" presId="urn:microsoft.com/office/officeart/2005/8/layout/hChevron3"/>
    <dgm:cxn modelId="{79E6A0A0-9BC8-4761-A24A-230645A66503}" type="presParOf" srcId="{E9787F30-20DD-429C-AA37-A942E760266B}" destId="{3CF8DF7D-F296-4124-A97F-488F98A308CF}" srcOrd="0" destOrd="0" presId="urn:microsoft.com/office/officeart/2005/8/layout/hChevron3"/>
    <dgm:cxn modelId="{0F44F78F-49C1-4E65-B1E4-6B23448D8E50}" type="presParOf" srcId="{E9787F30-20DD-429C-AA37-A942E760266B}" destId="{69D752F3-114C-4B77-984D-78190A5EF8C0}" srcOrd="1" destOrd="0" presId="urn:microsoft.com/office/officeart/2005/8/layout/hChevron3"/>
    <dgm:cxn modelId="{448DBDB3-913C-4AF2-A49E-339431A01CB8}" type="presParOf" srcId="{E9787F30-20DD-429C-AA37-A942E760266B}" destId="{56AC2C52-F359-48B3-8458-E5EF875A8AFF}" srcOrd="2" destOrd="0" presId="urn:microsoft.com/office/officeart/2005/8/layout/hChevron3"/>
    <dgm:cxn modelId="{7A697C6F-7E45-49FE-9F89-F126DAC36775}" type="presParOf" srcId="{E9787F30-20DD-429C-AA37-A942E760266B}" destId="{4EA9CCC8-0C7A-423F-B209-22263A934468}" srcOrd="3" destOrd="0" presId="urn:microsoft.com/office/officeart/2005/8/layout/hChevron3"/>
    <dgm:cxn modelId="{EAD1542B-D4CE-438A-8E87-E02B82D5B2A9}" type="presParOf" srcId="{E9787F30-20DD-429C-AA37-A942E760266B}" destId="{9D6A94A7-C676-4A3E-B363-02E4ECBCE542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F8DF7D-F296-4124-A97F-488F98A308CF}">
      <dsp:nvSpPr>
        <dsp:cNvPr id="0" name=""/>
        <dsp:cNvSpPr/>
      </dsp:nvSpPr>
      <dsp:spPr>
        <a:xfrm>
          <a:off x="2662" y="0"/>
          <a:ext cx="3173662" cy="1000500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32004" rIns="16002" bIns="320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b="1" u="sng" kern="1200" dirty="0">
              <a:latin typeface="PT Sans" panose="020B0503020203020204" pitchFamily="34" charset="-18"/>
            </a:rPr>
            <a:t>1. Megvalósíthatósági tanulmány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>
              <a:latin typeface="PT Sans" panose="020B0503020203020204" pitchFamily="34" charset="-18"/>
            </a:rPr>
            <a:t>- Célfelhasználás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>
              <a:latin typeface="PT Sans" panose="020B0503020203020204" pitchFamily="34" charset="-18"/>
            </a:rPr>
            <a:t>- Ár előrejelzések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>
              <a:latin typeface="PT Sans" panose="020B0503020203020204" pitchFamily="34" charset="-18"/>
            </a:rPr>
            <a:t>- Techno-Gazdasági modellezés</a:t>
          </a:r>
          <a:endParaRPr lang="en-GB" sz="1100" kern="1200" dirty="0">
            <a:latin typeface="PT Sans" panose="020B0503020203020204" pitchFamily="34" charset="-18"/>
          </a:endParaRPr>
        </a:p>
      </dsp:txBody>
      <dsp:txXfrm>
        <a:off x="2662" y="0"/>
        <a:ext cx="2923537" cy="1000500"/>
      </dsp:txXfrm>
    </dsp:sp>
    <dsp:sp modelId="{56AC2C52-F359-48B3-8458-E5EF875A8AFF}">
      <dsp:nvSpPr>
        <dsp:cNvPr id="0" name=""/>
        <dsp:cNvSpPr/>
      </dsp:nvSpPr>
      <dsp:spPr>
        <a:xfrm>
          <a:off x="2541591" y="0"/>
          <a:ext cx="3700141" cy="10005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32004" rIns="16002" bIns="320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b="1" u="sng" kern="1200" dirty="0">
              <a:latin typeface="PT Sans" panose="020B0503020203020204" pitchFamily="34" charset="-18"/>
            </a:rPr>
            <a:t>2. Hálózati lehetőségek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>
              <a:latin typeface="PT Sans" panose="020B0503020203020204" pitchFamily="34" charset="-18"/>
            </a:rPr>
            <a:t>- Rendelkezésre álló teljesítmények (vételezés, betáplálás)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>
              <a:latin typeface="PT Sans" panose="020B0503020203020204" pitchFamily="34" charset="-18"/>
            </a:rPr>
            <a:t>- Kapcsolódó költségek</a:t>
          </a:r>
        </a:p>
      </dsp:txBody>
      <dsp:txXfrm>
        <a:off x="3041841" y="0"/>
        <a:ext cx="2699641" cy="1000500"/>
      </dsp:txXfrm>
    </dsp:sp>
    <dsp:sp modelId="{9D6A94A7-C676-4A3E-B363-02E4ECBCE542}">
      <dsp:nvSpPr>
        <dsp:cNvPr id="0" name=""/>
        <dsp:cNvSpPr/>
      </dsp:nvSpPr>
      <dsp:spPr>
        <a:xfrm>
          <a:off x="5607000" y="0"/>
          <a:ext cx="3173662" cy="10005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32004" rIns="16002" bIns="320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b="1" u="sng" kern="1200" dirty="0">
              <a:latin typeface="PT Sans" panose="020B0503020203020204" pitchFamily="34" charset="-18"/>
            </a:rPr>
            <a:t>3. HW kiválasztás: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>
              <a:latin typeface="PT Sans" panose="020B0503020203020204" pitchFamily="34" charset="-18"/>
            </a:rPr>
            <a:t>- Ajánlatok összegyűjtése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100" kern="1200" dirty="0">
              <a:latin typeface="PT Sans" panose="020B0503020203020204" pitchFamily="34" charset="-18"/>
            </a:rPr>
            <a:t>- Összehasonlítás műszaki és gazdasági szempontok alapján</a:t>
          </a:r>
          <a:endParaRPr lang="en-GB" sz="1100" kern="1200" dirty="0">
            <a:latin typeface="PT Sans" panose="020B0503020203020204" pitchFamily="34" charset="-18"/>
          </a:endParaRPr>
        </a:p>
      </dsp:txBody>
      <dsp:txXfrm>
        <a:off x="6107250" y="0"/>
        <a:ext cx="2173162" cy="1000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a111b7e04d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a111b7e04d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1184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>
          <a:extLst>
            <a:ext uri="{FF2B5EF4-FFF2-40B4-BE49-F238E27FC236}">
              <a16:creationId xmlns:a16="http://schemas.microsoft.com/office/drawing/2014/main" id="{34D16268-312C-4674-9228-7EE45A430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a111b7e04d_0_9:notes">
            <a:extLst>
              <a:ext uri="{FF2B5EF4-FFF2-40B4-BE49-F238E27FC236}">
                <a16:creationId xmlns:a16="http://schemas.microsoft.com/office/drawing/2014/main" id="{5C1DA6E5-E88D-4F95-9829-CD67A9526C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a111b7e04d_0_9:notes">
            <a:extLst>
              <a:ext uri="{FF2B5EF4-FFF2-40B4-BE49-F238E27FC236}">
                <a16:creationId xmlns:a16="http://schemas.microsoft.com/office/drawing/2014/main" id="{FB0E6E4D-F8C6-985C-6C38-FEA7EF2E98F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41405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a111b7e04d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a111b7e04d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325673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>
          <a:extLst>
            <a:ext uri="{FF2B5EF4-FFF2-40B4-BE49-F238E27FC236}">
              <a16:creationId xmlns:a16="http://schemas.microsoft.com/office/drawing/2014/main" id="{CE3E9B8E-EE4B-E49D-7111-DB48B3026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a111b7e04d_0_9:notes">
            <a:extLst>
              <a:ext uri="{FF2B5EF4-FFF2-40B4-BE49-F238E27FC236}">
                <a16:creationId xmlns:a16="http://schemas.microsoft.com/office/drawing/2014/main" id="{3EFFB4EF-024E-3182-50B5-187EF30C99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a111b7e04d_0_9:notes">
            <a:extLst>
              <a:ext uri="{FF2B5EF4-FFF2-40B4-BE49-F238E27FC236}">
                <a16:creationId xmlns:a16="http://schemas.microsoft.com/office/drawing/2014/main" id="{9B5EEA95-F285-BF58-57D8-CA5115E820B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84058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a111b7e04d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a111b7e04d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diagramDrawing" Target="../diagrams/drawing1.xml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12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diagramQuickStyle" Target="../diagrams/quickStyle1.xml"/><Relationship Id="rId5" Type="http://schemas.openxmlformats.org/officeDocument/2006/relationships/hyperlink" Target="mailto:info@wattkan.com" TargetMode="External"/><Relationship Id="rId10" Type="http://schemas.openxmlformats.org/officeDocument/2006/relationships/diagramLayout" Target="../diagrams/layout1.xml"/><Relationship Id="rId4" Type="http://schemas.openxmlformats.org/officeDocument/2006/relationships/image" Target="../media/image5.png"/><Relationship Id="rId9" Type="http://schemas.openxmlformats.org/officeDocument/2006/relationships/diagramData" Target="../diagrams/data1.xml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hyperlink" Target="mailto:info@wattkan.com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hyperlink" Target="mailto:info@wattkan.com" TargetMode="External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hyperlink" Target="mailto:info@wattkan.com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E59818-D38E-1942-BB90-D931E87FC2E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t="36591" b="12009"/>
          <a:stretch/>
        </p:blipFill>
        <p:spPr>
          <a:xfrm>
            <a:off x="1895" y="0"/>
            <a:ext cx="9142106" cy="2819400"/>
          </a:xfrm>
          <a:prstGeom prst="rect">
            <a:avLst/>
          </a:prstGeom>
        </p:spPr>
      </p:pic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27880" y="1711215"/>
            <a:ext cx="8520600" cy="1821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lang="hu-HU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</a:br>
            <a:r>
              <a:rPr lang="en-GB" sz="3200" b="0" i="0" dirty="0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LCOSx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- </a:t>
            </a:r>
            <a:r>
              <a:rPr lang="en-GB" sz="3200" b="0" i="0" dirty="0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egy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hu-HU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„</a:t>
            </a:r>
            <a:r>
              <a:rPr lang="en-GB" sz="3200" b="0" i="0" dirty="0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új</a:t>
            </a:r>
            <a:r>
              <a:rPr lang="hu-HU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”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sz="3200" b="0" i="0" dirty="0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piaci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sz="3200" b="0" i="0" dirty="0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mérőszám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sz="3200" b="0" i="0" dirty="0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bemutatása</a:t>
            </a:r>
            <a:endParaRPr lang="en-GB" sz="7200" dirty="0">
              <a:solidFill>
                <a:schemeClr val="bg1"/>
              </a:solidFill>
              <a:latin typeface="Aptos" panose="020B0004020202020204" pitchFamily="34" charset="0"/>
              <a:sym typeface="Unbounded SemiBold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3375660"/>
            <a:ext cx="8520600" cy="13061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lang="hu" sz="1840" i="1" dirty="0">
              <a:solidFill>
                <a:srgbClr val="E4F8B9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lang="hu" sz="1840" i="1" dirty="0">
              <a:solidFill>
                <a:srgbClr val="E4F8B9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lang="hu" sz="1840" i="1" dirty="0">
              <a:solidFill>
                <a:srgbClr val="E4F8B9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r>
              <a:rPr lang="hu" sz="1840" i="1" dirty="0">
                <a:solidFill>
                  <a:srgbClr val="E4F8B9"/>
                </a:solidFill>
                <a:latin typeface="PT Sans"/>
                <a:ea typeface="PT Sans"/>
                <a:cs typeface="PT Sans"/>
                <a:sym typeface="PT Sans"/>
              </a:rPr>
              <a:t>Budapest, 2024.11.21</a:t>
            </a:r>
            <a:endParaRPr sz="1840" i="1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5850" y="617625"/>
            <a:ext cx="2703275" cy="63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/>
          <p:nvPr/>
        </p:nvSpPr>
        <p:spPr>
          <a:xfrm>
            <a:off x="-10575" y="4762500"/>
            <a:ext cx="9154500" cy="381000"/>
          </a:xfrm>
          <a:prstGeom prst="rect">
            <a:avLst/>
          </a:prstGeom>
          <a:solidFill>
            <a:srgbClr val="0520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hu" sz="2400" dirty="0">
                <a:solidFill>
                  <a:srgbClr val="052064"/>
                </a:solidFill>
                <a:latin typeface="Unbounded Medium"/>
                <a:ea typeface="Unbounded Medium"/>
                <a:cs typeface="Unbounded Medium"/>
                <a:sym typeface="Unbounded Medium"/>
              </a:rPr>
              <a:t>Műszaki és gazdasági kiválasztás I.</a:t>
            </a:r>
            <a:endParaRPr sz="2400" dirty="0">
              <a:solidFill>
                <a:srgbClr val="052064"/>
              </a:solidFill>
              <a:latin typeface="Unbounded Medium"/>
              <a:ea typeface="Unbounded Medium"/>
              <a:cs typeface="Unbounded Medium"/>
              <a:sym typeface="Unbounded Medium"/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99738" y="12825"/>
            <a:ext cx="785225" cy="785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" name="Google Shape;65;p14"/>
          <p:cNvCxnSpPr/>
          <p:nvPr/>
        </p:nvCxnSpPr>
        <p:spPr>
          <a:xfrm>
            <a:off x="361950" y="1096900"/>
            <a:ext cx="8420100" cy="0"/>
          </a:xfrm>
          <a:prstGeom prst="straightConnector1">
            <a:avLst/>
          </a:prstGeom>
          <a:noFill/>
          <a:ln w="19050" cap="flat" cmpd="sng">
            <a:solidFill>
              <a:srgbClr val="CEE3A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" name="Google Shape;66;p14"/>
          <p:cNvSpPr txBox="1"/>
          <p:nvPr/>
        </p:nvSpPr>
        <p:spPr>
          <a:xfrm>
            <a:off x="564850" y="4762600"/>
            <a:ext cx="438875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wattkan.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com       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info@wattkan.com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         </a:t>
            </a: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+36(30)9141-386</a:t>
            </a:r>
            <a:endParaRPr sz="1200" b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5510575" y="4782200"/>
            <a:ext cx="3507900" cy="3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050" i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Batteries, Energy Efficiency, Renewables and more</a:t>
            </a:r>
            <a:endParaRPr sz="1050" i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7550" y="4884450"/>
            <a:ext cx="137300" cy="13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73275" y="4894147"/>
            <a:ext cx="499300" cy="1373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E69D846-4322-B08A-AA40-4EFC9E6706CA}"/>
              </a:ext>
            </a:extLst>
          </p:cNvPr>
          <p:cNvSpPr txBox="1"/>
          <p:nvPr/>
        </p:nvSpPr>
        <p:spPr>
          <a:xfrm>
            <a:off x="8384963" y="198221"/>
            <a:ext cx="6552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700" b="1" dirty="0" err="1">
                <a:latin typeface="PT Sans" panose="020B0503020203020204" pitchFamily="34" charset="-18"/>
              </a:rPr>
              <a:t>Powered</a:t>
            </a:r>
            <a:r>
              <a:rPr lang="hu-HU" sz="700" dirty="0">
                <a:latin typeface="PT Sans" panose="020B0503020203020204" pitchFamily="34" charset="-18"/>
              </a:rPr>
              <a:t> </a:t>
            </a:r>
            <a:r>
              <a:rPr lang="hu-HU" sz="700" b="1" dirty="0" err="1">
                <a:latin typeface="PT Sans" panose="020B0503020203020204" pitchFamily="34" charset="-18"/>
              </a:rPr>
              <a:t>by</a:t>
            </a:r>
            <a:r>
              <a:rPr lang="hu-HU" sz="700" dirty="0">
                <a:latin typeface="PT Sans" panose="020B0503020203020204" pitchFamily="34" charset="-18"/>
              </a:rPr>
              <a:t>:</a:t>
            </a:r>
            <a:endParaRPr lang="en-GB" sz="700" dirty="0">
              <a:latin typeface="PT Sans" panose="020B0503020203020204" pitchFamily="34" charset="-1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F9F80B-4C52-A522-473F-2C2CDC5412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9951" y="437864"/>
            <a:ext cx="785225" cy="194363"/>
          </a:xfrm>
          <a:prstGeom prst="rect">
            <a:avLst/>
          </a:prstGeom>
        </p:spPr>
      </p:pic>
      <p:sp>
        <p:nvSpPr>
          <p:cNvPr id="3" name="Google Shape;63;p14">
            <a:extLst>
              <a:ext uri="{FF2B5EF4-FFF2-40B4-BE49-F238E27FC236}">
                <a16:creationId xmlns:a16="http://schemas.microsoft.com/office/drawing/2014/main" id="{1635AC83-E90D-D2D4-95C5-D4102746429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-10575" y="1096800"/>
            <a:ext cx="7435501" cy="6001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143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A8D1E"/>
              </a:buClr>
              <a:buSzPts val="1800"/>
              <a:buNone/>
            </a:pPr>
            <a:r>
              <a:rPr lang="hu-HU" b="1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A projekt-döntéselőkészítés folyamata:</a:t>
            </a:r>
            <a:endParaRPr b="1" dirty="0">
              <a:solidFill>
                <a:srgbClr val="002060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8979D56-ADAB-F48C-9A05-E1E67D0AD0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8001487"/>
              </p:ext>
            </p:extLst>
          </p:nvPr>
        </p:nvGraphicFramePr>
        <p:xfrm>
          <a:off x="151875" y="1685099"/>
          <a:ext cx="8783325" cy="1000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2" name="Google Shape;63;p14">
            <a:extLst>
              <a:ext uri="{FF2B5EF4-FFF2-40B4-BE49-F238E27FC236}">
                <a16:creationId xmlns:a16="http://schemas.microsoft.com/office/drawing/2014/main" id="{DD127D0B-AB1F-0265-637E-9FE7EDA1532C}"/>
              </a:ext>
            </a:extLst>
          </p:cNvPr>
          <p:cNvSpPr txBox="1">
            <a:spLocks/>
          </p:cNvSpPr>
          <p:nvPr/>
        </p:nvSpPr>
        <p:spPr>
          <a:xfrm>
            <a:off x="151875" y="3077734"/>
            <a:ext cx="2987774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Front/</a:t>
            </a: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Behind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the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meter</a:t>
            </a:r>
            <a:endParaRPr lang="hu-HU" sz="1200" dirty="0">
              <a:solidFill>
                <a:srgbClr val="002060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Arbitrage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/</a:t>
            </a: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aFRR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/önfogyasztás/etc.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Indikatív árak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	     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80AF572-C0E2-E8FB-1778-E54DCE31A3C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1950" y="4029575"/>
            <a:ext cx="1204302" cy="227227"/>
          </a:xfrm>
          <a:prstGeom prst="rect">
            <a:avLst/>
          </a:prstGeom>
        </p:spPr>
      </p:pic>
      <p:sp>
        <p:nvSpPr>
          <p:cNvPr id="16" name="Google Shape;63;p14">
            <a:extLst>
              <a:ext uri="{FF2B5EF4-FFF2-40B4-BE49-F238E27FC236}">
                <a16:creationId xmlns:a16="http://schemas.microsoft.com/office/drawing/2014/main" id="{6EDA6AE8-2720-AB1E-A71C-F059BC3DBC18}"/>
              </a:ext>
            </a:extLst>
          </p:cNvPr>
          <p:cNvSpPr txBox="1">
            <a:spLocks/>
          </p:cNvSpPr>
          <p:nvPr/>
        </p:nvSpPr>
        <p:spPr>
          <a:xfrm>
            <a:off x="3245510" y="3080292"/>
            <a:ext cx="2987774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Segédüzem bővítés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Kapacitás díj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Hálózatfejlesztés 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	      </a:t>
            </a:r>
          </a:p>
        </p:txBody>
      </p:sp>
      <p:sp>
        <p:nvSpPr>
          <p:cNvPr id="17" name="Google Shape;63;p14">
            <a:extLst>
              <a:ext uri="{FF2B5EF4-FFF2-40B4-BE49-F238E27FC236}">
                <a16:creationId xmlns:a16="http://schemas.microsoft.com/office/drawing/2014/main" id="{077F6DCA-6774-60F3-1A7F-970E2C12EB4F}"/>
              </a:ext>
            </a:extLst>
          </p:cNvPr>
          <p:cNvSpPr txBox="1">
            <a:spLocks/>
          </p:cNvSpPr>
          <p:nvPr/>
        </p:nvSpPr>
        <p:spPr>
          <a:xfrm>
            <a:off x="6339145" y="3077633"/>
            <a:ext cx="2987774" cy="1384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Fél- kötelező érvényű ajánlatok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Kapcsolódó egyéb költségek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400" b="1" dirty="0">
                <a:solidFill>
                  <a:srgbClr val="052064"/>
                </a:solidFill>
                <a:highlight>
                  <a:srgbClr val="92A000"/>
                </a:highlight>
                <a:latin typeface="PT Sans"/>
                <a:ea typeface="PT Sans"/>
                <a:cs typeface="PT Sans"/>
                <a:sym typeface="PT Sans"/>
              </a:rPr>
              <a:t>Összehasonlítási metodológia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	      </a:t>
            </a:r>
          </a:p>
        </p:txBody>
      </p:sp>
    </p:spTree>
    <p:extLst>
      <p:ext uri="{BB962C8B-B14F-4D97-AF65-F5344CB8AC3E}">
        <p14:creationId xmlns:p14="http://schemas.microsoft.com/office/powerpoint/2010/main" val="83747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>
          <a:extLst>
            <a:ext uri="{FF2B5EF4-FFF2-40B4-BE49-F238E27FC236}">
              <a16:creationId xmlns:a16="http://schemas.microsoft.com/office/drawing/2014/main" id="{4D35837C-5B1E-A79E-1A2D-9FFC16172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>
            <a:extLst>
              <a:ext uri="{FF2B5EF4-FFF2-40B4-BE49-F238E27FC236}">
                <a16:creationId xmlns:a16="http://schemas.microsoft.com/office/drawing/2014/main" id="{90BD8BE8-AA82-D49B-0115-BD86424A3C10}"/>
              </a:ext>
            </a:extLst>
          </p:cNvPr>
          <p:cNvSpPr/>
          <p:nvPr/>
        </p:nvSpPr>
        <p:spPr>
          <a:xfrm>
            <a:off x="-10575" y="4762500"/>
            <a:ext cx="9154500" cy="381000"/>
          </a:xfrm>
          <a:prstGeom prst="rect">
            <a:avLst/>
          </a:prstGeom>
          <a:solidFill>
            <a:srgbClr val="0520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4">
            <a:extLst>
              <a:ext uri="{FF2B5EF4-FFF2-40B4-BE49-F238E27FC236}">
                <a16:creationId xmlns:a16="http://schemas.microsoft.com/office/drawing/2014/main" id="{3630D9BF-3CA3-812F-4129-81BD2354463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hu" sz="2400" dirty="0">
                <a:solidFill>
                  <a:srgbClr val="052064"/>
                </a:solidFill>
                <a:latin typeface="Unbounded Medium"/>
                <a:ea typeface="Unbounded Medium"/>
                <a:cs typeface="Unbounded Medium"/>
                <a:sym typeface="Unbounded Medium"/>
              </a:rPr>
              <a:t>Műszaki és gazdasági kiválasztás II.</a:t>
            </a:r>
            <a:endParaRPr sz="2400" dirty="0">
              <a:solidFill>
                <a:srgbClr val="052064"/>
              </a:solidFill>
              <a:latin typeface="Unbounded Medium"/>
              <a:ea typeface="Unbounded Medium"/>
              <a:cs typeface="Unbounded Medium"/>
              <a:sym typeface="Unbounded Medium"/>
            </a:endParaRPr>
          </a:p>
        </p:txBody>
      </p:sp>
      <p:pic>
        <p:nvPicPr>
          <p:cNvPr id="64" name="Google Shape;64;p14">
            <a:extLst>
              <a:ext uri="{FF2B5EF4-FFF2-40B4-BE49-F238E27FC236}">
                <a16:creationId xmlns:a16="http://schemas.microsoft.com/office/drawing/2014/main" id="{87043B7D-5473-C9AB-DB66-91D40246E00D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99738" y="12825"/>
            <a:ext cx="785225" cy="785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" name="Google Shape;65;p14">
            <a:extLst>
              <a:ext uri="{FF2B5EF4-FFF2-40B4-BE49-F238E27FC236}">
                <a16:creationId xmlns:a16="http://schemas.microsoft.com/office/drawing/2014/main" id="{0FC384CD-747E-DE4C-0D6A-C09D28DB2EBB}"/>
              </a:ext>
            </a:extLst>
          </p:cNvPr>
          <p:cNvCxnSpPr/>
          <p:nvPr/>
        </p:nvCxnSpPr>
        <p:spPr>
          <a:xfrm>
            <a:off x="361950" y="1096900"/>
            <a:ext cx="8420100" cy="0"/>
          </a:xfrm>
          <a:prstGeom prst="straightConnector1">
            <a:avLst/>
          </a:prstGeom>
          <a:noFill/>
          <a:ln w="19050" cap="flat" cmpd="sng">
            <a:solidFill>
              <a:srgbClr val="CEE3A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" name="Google Shape;66;p14">
            <a:extLst>
              <a:ext uri="{FF2B5EF4-FFF2-40B4-BE49-F238E27FC236}">
                <a16:creationId xmlns:a16="http://schemas.microsoft.com/office/drawing/2014/main" id="{4AC9936F-DDEA-1DB2-F0C5-7DF2A48C727E}"/>
              </a:ext>
            </a:extLst>
          </p:cNvPr>
          <p:cNvSpPr txBox="1"/>
          <p:nvPr/>
        </p:nvSpPr>
        <p:spPr>
          <a:xfrm>
            <a:off x="564850" y="4762600"/>
            <a:ext cx="438875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wattkan.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com       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info@wattkan.com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         </a:t>
            </a: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+36(30)9141-386</a:t>
            </a:r>
            <a:endParaRPr sz="1200" b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7" name="Google Shape;67;p14">
            <a:extLst>
              <a:ext uri="{FF2B5EF4-FFF2-40B4-BE49-F238E27FC236}">
                <a16:creationId xmlns:a16="http://schemas.microsoft.com/office/drawing/2014/main" id="{E6225989-37E8-74ED-BCD1-B60D628FCD14}"/>
              </a:ext>
            </a:extLst>
          </p:cNvPr>
          <p:cNvSpPr txBox="1"/>
          <p:nvPr/>
        </p:nvSpPr>
        <p:spPr>
          <a:xfrm>
            <a:off x="5510575" y="4782200"/>
            <a:ext cx="3507900" cy="3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050" i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Batteries, Energy Efficiency, Renewables and more</a:t>
            </a:r>
            <a:endParaRPr sz="1050" i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68" name="Google Shape;68;p14">
            <a:extLst>
              <a:ext uri="{FF2B5EF4-FFF2-40B4-BE49-F238E27FC236}">
                <a16:creationId xmlns:a16="http://schemas.microsoft.com/office/drawing/2014/main" id="{A9813C02-E27B-154B-73C7-4CC9166B5171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7550" y="4884450"/>
            <a:ext cx="137300" cy="13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>
            <a:extLst>
              <a:ext uri="{FF2B5EF4-FFF2-40B4-BE49-F238E27FC236}">
                <a16:creationId xmlns:a16="http://schemas.microsoft.com/office/drawing/2014/main" id="{191060A2-3030-7678-B90B-0694C6F46848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73275" y="4894147"/>
            <a:ext cx="499300" cy="1373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3A1A47-3540-160C-7AC3-6DE343D16234}"/>
              </a:ext>
            </a:extLst>
          </p:cNvPr>
          <p:cNvSpPr txBox="1"/>
          <p:nvPr/>
        </p:nvSpPr>
        <p:spPr>
          <a:xfrm>
            <a:off x="8384963" y="198221"/>
            <a:ext cx="6552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700" b="1" dirty="0" err="1">
                <a:latin typeface="PT Sans" panose="020B0503020203020204" pitchFamily="34" charset="-18"/>
              </a:rPr>
              <a:t>Powered</a:t>
            </a:r>
            <a:r>
              <a:rPr lang="hu-HU" sz="700" dirty="0">
                <a:latin typeface="PT Sans" panose="020B0503020203020204" pitchFamily="34" charset="-18"/>
              </a:rPr>
              <a:t> </a:t>
            </a:r>
            <a:r>
              <a:rPr lang="hu-HU" sz="700" b="1" dirty="0" err="1">
                <a:latin typeface="PT Sans" panose="020B0503020203020204" pitchFamily="34" charset="-18"/>
              </a:rPr>
              <a:t>by</a:t>
            </a:r>
            <a:r>
              <a:rPr lang="hu-HU" sz="700" dirty="0">
                <a:latin typeface="PT Sans" panose="020B0503020203020204" pitchFamily="34" charset="-18"/>
              </a:rPr>
              <a:t>:</a:t>
            </a:r>
            <a:endParaRPr lang="en-GB" sz="700" dirty="0">
              <a:latin typeface="PT Sans" panose="020B0503020203020204" pitchFamily="34" charset="-1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04A8ECA-7D8B-0D0E-CEB9-E6D03D4E76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9951" y="437864"/>
            <a:ext cx="785225" cy="194363"/>
          </a:xfrm>
          <a:prstGeom prst="rect">
            <a:avLst/>
          </a:prstGeom>
        </p:spPr>
      </p:pic>
      <p:sp>
        <p:nvSpPr>
          <p:cNvPr id="5" name="Google Shape;63;p14">
            <a:extLst>
              <a:ext uri="{FF2B5EF4-FFF2-40B4-BE49-F238E27FC236}">
                <a16:creationId xmlns:a16="http://schemas.microsoft.com/office/drawing/2014/main" id="{8B6A97F1-721D-B4D6-7DFE-1A5D3CC08191}"/>
              </a:ext>
            </a:extLst>
          </p:cNvPr>
          <p:cNvSpPr txBox="1">
            <a:spLocks/>
          </p:cNvSpPr>
          <p:nvPr/>
        </p:nvSpPr>
        <p:spPr>
          <a:xfrm>
            <a:off x="71950" y="1171885"/>
            <a:ext cx="7435501" cy="600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b="1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Hardwarek</a:t>
            </a:r>
            <a:r>
              <a:rPr lang="hu-HU" b="1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 műszaki és kommerciális szempontjai:</a:t>
            </a:r>
          </a:p>
        </p:txBody>
      </p:sp>
      <p:sp>
        <p:nvSpPr>
          <p:cNvPr id="6" name="Google Shape;63;p14">
            <a:extLst>
              <a:ext uri="{FF2B5EF4-FFF2-40B4-BE49-F238E27FC236}">
                <a16:creationId xmlns:a16="http://schemas.microsoft.com/office/drawing/2014/main" id="{0936F975-F2C4-4B7A-E965-D3DAF8AEFEE7}"/>
              </a:ext>
            </a:extLst>
          </p:cNvPr>
          <p:cNvSpPr txBox="1">
            <a:spLocks/>
          </p:cNvSpPr>
          <p:nvPr/>
        </p:nvSpPr>
        <p:spPr>
          <a:xfrm>
            <a:off x="-10575" y="2382815"/>
            <a:ext cx="2987774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Névleges kapacitás [kWh]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Kisütési mélység (</a:t>
            </a: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DoD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) [%]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Várható ciklusszám [db]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Élettartam végi kapacitás (</a:t>
            </a: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EoL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SoH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) [%]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Ciklus hatásfok (RTE) [%]</a:t>
            </a:r>
          </a:p>
        </p:txBody>
      </p:sp>
      <p:sp>
        <p:nvSpPr>
          <p:cNvPr id="7" name="Google Shape;63;p14">
            <a:extLst>
              <a:ext uri="{FF2B5EF4-FFF2-40B4-BE49-F238E27FC236}">
                <a16:creationId xmlns:a16="http://schemas.microsoft.com/office/drawing/2014/main" id="{219254CA-DBE2-6DE1-5ECB-061BAA330EAF}"/>
              </a:ext>
            </a:extLst>
          </p:cNvPr>
          <p:cNvSpPr txBox="1">
            <a:spLocks/>
          </p:cNvSpPr>
          <p:nvPr/>
        </p:nvSpPr>
        <p:spPr>
          <a:xfrm>
            <a:off x="3032101" y="2373507"/>
            <a:ext cx="2790824" cy="1846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Ár [€]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Csatlakozási feszültség [V</a:t>
            </a:r>
            <a:r>
              <a:rPr lang="hu-HU" sz="1200" baseline="-250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AC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]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Logisztika, beépíthetőség, paritás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Energiamenedzsment Software (EMS)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Áramszüneti/szünetmentes funkció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Garancia</a:t>
            </a:r>
          </a:p>
        </p:txBody>
      </p:sp>
      <p:sp>
        <p:nvSpPr>
          <p:cNvPr id="8" name="Google Shape;63;p14">
            <a:extLst>
              <a:ext uri="{FF2B5EF4-FFF2-40B4-BE49-F238E27FC236}">
                <a16:creationId xmlns:a16="http://schemas.microsoft.com/office/drawing/2014/main" id="{717A04F3-3FB3-8EEB-88E5-6D5747421414}"/>
              </a:ext>
            </a:extLst>
          </p:cNvPr>
          <p:cNvSpPr txBox="1">
            <a:spLocks/>
          </p:cNvSpPr>
          <p:nvPr/>
        </p:nvSpPr>
        <p:spPr>
          <a:xfrm>
            <a:off x="6131902" y="2559926"/>
            <a:ext cx="3520733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 err="1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Certifikátok</a:t>
            </a: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 (AC, DC, FFS, etc.)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Kompatibilitás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Szervíztámogatás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200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Márka, referenciák</a:t>
            </a:r>
          </a:p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endParaRPr lang="hu-HU" sz="1200" dirty="0">
              <a:solidFill>
                <a:srgbClr val="002060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2288F72-918A-5BC4-5F7B-9F98DC56E426}"/>
              </a:ext>
            </a:extLst>
          </p:cNvPr>
          <p:cNvSpPr/>
          <p:nvPr/>
        </p:nvSpPr>
        <p:spPr>
          <a:xfrm>
            <a:off x="128490" y="2174428"/>
            <a:ext cx="2848709" cy="2045707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hu-HU" sz="1000" i="1" dirty="0">
                <a:solidFill>
                  <a:schemeClr val="accent6">
                    <a:lumMod val="50000"/>
                  </a:schemeClr>
                </a:solidFill>
              </a:rPr>
              <a:t>Élettartam alatt eltárolható energiamennyiség</a:t>
            </a:r>
            <a:endParaRPr lang="en-GB" sz="10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ED0A13B-D837-0F44-E0FC-098BF21734D0}"/>
              </a:ext>
            </a:extLst>
          </p:cNvPr>
          <p:cNvSpPr/>
          <p:nvPr/>
        </p:nvSpPr>
        <p:spPr>
          <a:xfrm>
            <a:off x="3188214" y="2174428"/>
            <a:ext cx="2848709" cy="2045706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hu-HU" sz="1000" i="1" dirty="0">
                <a:solidFill>
                  <a:schemeClr val="accent4">
                    <a:lumMod val="50000"/>
                  </a:schemeClr>
                </a:solidFill>
              </a:rPr>
              <a:t>Költségvonzat</a:t>
            </a:r>
            <a:endParaRPr lang="en-GB" sz="10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C3C519-909C-66AB-6DDB-857C06D749DE}"/>
              </a:ext>
            </a:extLst>
          </p:cNvPr>
          <p:cNvSpPr/>
          <p:nvPr/>
        </p:nvSpPr>
        <p:spPr>
          <a:xfrm>
            <a:off x="6242519" y="2174428"/>
            <a:ext cx="2715119" cy="204570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hu-HU" sz="1000" i="1" dirty="0">
                <a:solidFill>
                  <a:srgbClr val="0070C0"/>
                </a:solidFill>
              </a:rPr>
              <a:t>Egyéb szempontok</a:t>
            </a:r>
            <a:endParaRPr lang="en-GB" sz="1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11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/>
          <p:nvPr/>
        </p:nvSpPr>
        <p:spPr>
          <a:xfrm>
            <a:off x="-10575" y="4762500"/>
            <a:ext cx="9154500" cy="381000"/>
          </a:xfrm>
          <a:prstGeom prst="rect">
            <a:avLst/>
          </a:prstGeom>
          <a:solidFill>
            <a:srgbClr val="0520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hu" sz="2400" dirty="0">
                <a:solidFill>
                  <a:srgbClr val="052064"/>
                </a:solidFill>
                <a:latin typeface="Unbounded Medium"/>
                <a:ea typeface="Unbounded Medium"/>
                <a:cs typeface="Unbounded Medium"/>
                <a:sym typeface="Unbounded Medium"/>
              </a:rPr>
              <a:t>Műszaki és gazdasági kiválasztás III.</a:t>
            </a:r>
            <a:endParaRPr sz="2400" dirty="0">
              <a:solidFill>
                <a:srgbClr val="052064"/>
              </a:solidFill>
              <a:latin typeface="Unbounded Medium"/>
              <a:ea typeface="Unbounded Medium"/>
              <a:cs typeface="Unbounded Medium"/>
              <a:sym typeface="Unbounded Medium"/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99738" y="12825"/>
            <a:ext cx="785225" cy="785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" name="Google Shape;65;p14"/>
          <p:cNvCxnSpPr/>
          <p:nvPr/>
        </p:nvCxnSpPr>
        <p:spPr>
          <a:xfrm>
            <a:off x="361950" y="1096900"/>
            <a:ext cx="8420100" cy="0"/>
          </a:xfrm>
          <a:prstGeom prst="straightConnector1">
            <a:avLst/>
          </a:prstGeom>
          <a:noFill/>
          <a:ln w="19050" cap="flat" cmpd="sng">
            <a:solidFill>
              <a:srgbClr val="CEE3A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" name="Google Shape;66;p14"/>
          <p:cNvSpPr txBox="1"/>
          <p:nvPr/>
        </p:nvSpPr>
        <p:spPr>
          <a:xfrm>
            <a:off x="564850" y="4762600"/>
            <a:ext cx="438875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wattkan.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com       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info@wattkan.com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         </a:t>
            </a: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+36(30)9141-386</a:t>
            </a:r>
            <a:endParaRPr sz="1200" b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5510575" y="4782200"/>
            <a:ext cx="3507900" cy="3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050" i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Batteries, Energy Efficiency, Renewables and more</a:t>
            </a:r>
            <a:endParaRPr sz="1050" i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7550" y="4884450"/>
            <a:ext cx="137300" cy="13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73275" y="4894147"/>
            <a:ext cx="499300" cy="1373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E69D846-4322-B08A-AA40-4EFC9E6706CA}"/>
              </a:ext>
            </a:extLst>
          </p:cNvPr>
          <p:cNvSpPr txBox="1"/>
          <p:nvPr/>
        </p:nvSpPr>
        <p:spPr>
          <a:xfrm>
            <a:off x="8384963" y="198221"/>
            <a:ext cx="6552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700" b="1" dirty="0" err="1">
                <a:latin typeface="PT Sans" panose="020B0503020203020204" pitchFamily="34" charset="-18"/>
              </a:rPr>
              <a:t>Powered</a:t>
            </a:r>
            <a:r>
              <a:rPr lang="hu-HU" sz="700" dirty="0">
                <a:latin typeface="PT Sans" panose="020B0503020203020204" pitchFamily="34" charset="-18"/>
              </a:rPr>
              <a:t> </a:t>
            </a:r>
            <a:r>
              <a:rPr lang="hu-HU" sz="700" b="1" dirty="0" err="1">
                <a:latin typeface="PT Sans" panose="020B0503020203020204" pitchFamily="34" charset="-18"/>
              </a:rPr>
              <a:t>by</a:t>
            </a:r>
            <a:r>
              <a:rPr lang="hu-HU" sz="700" dirty="0">
                <a:latin typeface="PT Sans" panose="020B0503020203020204" pitchFamily="34" charset="-18"/>
              </a:rPr>
              <a:t>:</a:t>
            </a:r>
            <a:endParaRPr lang="en-GB" sz="700" dirty="0">
              <a:latin typeface="PT Sans" panose="020B0503020203020204" pitchFamily="34" charset="-1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F9F80B-4C52-A522-473F-2C2CDC5412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9951" y="437864"/>
            <a:ext cx="785225" cy="194363"/>
          </a:xfrm>
          <a:prstGeom prst="rect">
            <a:avLst/>
          </a:prstGeom>
        </p:spPr>
      </p:pic>
      <p:sp>
        <p:nvSpPr>
          <p:cNvPr id="15" name="Google Shape;63;p14">
            <a:extLst>
              <a:ext uri="{FF2B5EF4-FFF2-40B4-BE49-F238E27FC236}">
                <a16:creationId xmlns:a16="http://schemas.microsoft.com/office/drawing/2014/main" id="{10D4574D-B54E-B268-1E82-F088CE8343C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2224" y="1162681"/>
            <a:ext cx="7435501" cy="46163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143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A8D1E"/>
              </a:buClr>
              <a:buSzPts val="1800"/>
              <a:buNone/>
            </a:pPr>
            <a:r>
              <a:rPr lang="hu-HU" sz="1200" b="1" i="1" u="sng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A helyes kiválasztási mutatószám meghatározása kulcsfontosságú!</a:t>
            </a:r>
            <a:endParaRPr sz="1200" b="1" i="1" u="sng" dirty="0">
              <a:solidFill>
                <a:srgbClr val="002060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3DB6A8A-A686-7B4F-831F-113FD20DC2F6}"/>
                  </a:ext>
                </a:extLst>
              </p:cNvPr>
              <p:cNvSpPr txBox="1"/>
              <p:nvPr/>
            </p:nvSpPr>
            <p:spPr>
              <a:xfrm>
                <a:off x="484932" y="1777819"/>
                <a:ext cx="2744726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𝐿𝑒𝑣𝑒𝑙𝑖𝑧𝑒𝑑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𝐶𝑜𝑠𝑡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𝑆𝑡𝑜𝑟𝑎𝑔𝑒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/ </m:t>
                      </m:r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𝐿𝐶𝑂𝑆</m:t>
                      </m:r>
                    </m:oMath>
                  </m:oMathPara>
                </a14:m>
                <a:endParaRPr lang="en-GB" dirty="0">
                  <a:solidFill>
                    <a:srgbClr val="002060"/>
                  </a:solidFill>
                  <a:latin typeface="PT Sans" panose="020B0503020203020204" pitchFamily="34" charset="-18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3DB6A8A-A686-7B4F-831F-113FD20DC2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932" y="1777819"/>
                <a:ext cx="2744726" cy="215444"/>
              </a:xfrm>
              <a:prstGeom prst="rect">
                <a:avLst/>
              </a:prstGeom>
              <a:blipFill>
                <a:blip r:embed="rId9"/>
                <a:stretch>
                  <a:fillRect l="-1111" r="-444" b="-342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5D5D9E2-758B-6757-DE69-83D24C3C06F8}"/>
                  </a:ext>
                </a:extLst>
              </p:cNvPr>
              <p:cNvSpPr txBox="1"/>
              <p:nvPr/>
            </p:nvSpPr>
            <p:spPr>
              <a:xfrm>
                <a:off x="3707721" y="1639855"/>
                <a:ext cx="4669612" cy="4482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b="0" i="1" smtClean="0">
                              <a:solidFill>
                                <a:srgbClr val="9F59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hu-HU" b="0" i="1" smtClean="0">
                              <a:solidFill>
                                <a:srgbClr val="9F5900"/>
                              </a:solidFill>
                              <a:latin typeface="Cambria Math" panose="02040503050406030204" pitchFamily="18" charset="0"/>
                            </a:rPr>
                            <m:t>ö</m:t>
                          </m:r>
                          <m:r>
                            <a:rPr lang="hu-HU" b="0" i="1" smtClean="0">
                              <a:solidFill>
                                <a:srgbClr val="9F5900"/>
                              </a:solidFill>
                              <a:latin typeface="Cambria Math" panose="02040503050406030204" pitchFamily="18" charset="0"/>
                            </a:rPr>
                            <m:t>𝑙𝑡𝑠</m:t>
                          </m:r>
                          <m:r>
                            <a:rPr lang="hu-HU" b="0" i="1" smtClean="0">
                              <a:solidFill>
                                <a:srgbClr val="9F5900"/>
                              </a:solidFill>
                              <a:latin typeface="Cambria Math" panose="02040503050406030204" pitchFamily="18" charset="0"/>
                            </a:rPr>
                            <m:t>é</m:t>
                          </m:r>
                          <m:r>
                            <a:rPr lang="hu-HU" b="0" i="1" smtClean="0">
                              <a:solidFill>
                                <a:srgbClr val="9F5900"/>
                              </a:solidFill>
                              <a:latin typeface="Cambria Math" panose="02040503050406030204" pitchFamily="18" charset="0"/>
                            </a:rPr>
                            <m:t>𝑔𝑣𝑜𝑛𝑧𝑎𝑡</m:t>
                          </m:r>
                        </m:num>
                        <m:den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é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𝑙𝑒𝑡𝑡𝑎𝑟𝑡𝑎𝑚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𝑎𝑙𝑎𝑡𝑡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𝑒𝑙𝑡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𝑟𝑜𝑙h𝑎𝑡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ó 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𝑒𝑛𝑒𝑟𝑔𝑖𝑎𝑚𝑒𝑛𝑛𝑦𝑖𝑠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é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𝐿𝑇𝑆𝐸</m:t>
                          </m:r>
                          <m:r>
                            <a:rPr lang="hu-HU" b="0" i="1" smtClean="0">
                              <a:solidFill>
                                <a:srgbClr val="92A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rgbClr val="002060"/>
                  </a:solidFill>
                  <a:latin typeface="PT Sans" panose="020B0503020203020204" pitchFamily="34" charset="-18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5D5D9E2-758B-6757-DE69-83D24C3C06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721" y="1639855"/>
                <a:ext cx="4669612" cy="448264"/>
              </a:xfrm>
              <a:prstGeom prst="rect">
                <a:avLst/>
              </a:prstGeom>
              <a:blipFill>
                <a:blip r:embed="rId10"/>
                <a:stretch>
                  <a:fillRect t="-2703" r="-783" b="-162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Google Shape;63;p14">
            <a:extLst>
              <a:ext uri="{FF2B5EF4-FFF2-40B4-BE49-F238E27FC236}">
                <a16:creationId xmlns:a16="http://schemas.microsoft.com/office/drawing/2014/main" id="{9D0FC32B-545F-6F07-3021-4E9F31B414D8}"/>
              </a:ext>
            </a:extLst>
          </p:cNvPr>
          <p:cNvSpPr txBox="1">
            <a:spLocks/>
          </p:cNvSpPr>
          <p:nvPr/>
        </p:nvSpPr>
        <p:spPr>
          <a:xfrm>
            <a:off x="2995912" y="1614735"/>
            <a:ext cx="409892" cy="507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14300" indent="0">
              <a:lnSpc>
                <a:spcPct val="150000"/>
              </a:lnSpc>
              <a:buClr>
                <a:srgbClr val="4A8D1E"/>
              </a:buClr>
              <a:buFont typeface="Arial"/>
              <a:buNone/>
            </a:pPr>
            <a:r>
              <a:rPr lang="hu-HU" sz="1400" i="1" dirty="0">
                <a:solidFill>
                  <a:srgbClr val="002060"/>
                </a:solidFill>
                <a:latin typeface="PT Sans"/>
                <a:ea typeface="PT Sans"/>
                <a:cs typeface="PT Sans"/>
                <a:sym typeface="PT Sans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1D5E82C9-6C27-F3BA-FC07-8B8070336722}"/>
                  </a:ext>
                </a:extLst>
              </p:cNvPr>
              <p:cNvSpPr txBox="1"/>
              <p:nvPr/>
            </p:nvSpPr>
            <p:spPr>
              <a:xfrm>
                <a:off x="3306739" y="2294768"/>
                <a:ext cx="6744300" cy="32015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hu-HU" b="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𝐿𝑇𝑆𝐸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𝑘𝑎𝑝𝑎𝑐𝑖𝑡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á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hu-HU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hu-HU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𝑘𝑊h</m:t>
                            </m:r>
                          </m:e>
                        </m:d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𝐸𝑜𝐿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𝑆𝑜𝐻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[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𝑘𝑊h</m:t>
                        </m:r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]</m:t>
                        </m:r>
                      </m:num>
                      <m:den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∗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𝑐𝑖𝑘𝑙𝑢𝑠𝑠𝑧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á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∗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𝐷𝑜𝐷</m:t>
                    </m:r>
                    <m:d>
                      <m:dPr>
                        <m:begChr m:val="["/>
                        <m:endChr m:val="]"/>
                        <m:ctrlP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hu-HU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𝑅𝑇𝐸</m:t>
                    </m:r>
                    <m:r>
                      <a:rPr lang="hu-HU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[%]</m:t>
                    </m:r>
                  </m:oMath>
                </a14:m>
                <a:r>
                  <a:rPr lang="hu-HU" dirty="0">
                    <a:solidFill>
                      <a:srgbClr val="00206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endParaRPr lang="en-GB" dirty="0">
                  <a:solidFill>
                    <a:srgbClr val="00206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1D5E82C9-6C27-F3BA-FC07-8B80703367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6739" y="2294768"/>
                <a:ext cx="6744300" cy="320152"/>
              </a:xfrm>
              <a:prstGeom prst="rect">
                <a:avLst/>
              </a:prstGeom>
              <a:blipFill>
                <a:blip r:embed="rId11"/>
                <a:stretch>
                  <a:fillRect l="-903" b="-113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1" name="Group 30">
            <a:extLst>
              <a:ext uri="{FF2B5EF4-FFF2-40B4-BE49-F238E27FC236}">
                <a16:creationId xmlns:a16="http://schemas.microsoft.com/office/drawing/2014/main" id="{60D04A46-64AB-1E1D-27DB-A4FB83CD23DE}"/>
              </a:ext>
            </a:extLst>
          </p:cNvPr>
          <p:cNvGrpSpPr/>
          <p:nvPr/>
        </p:nvGrpSpPr>
        <p:grpSpPr>
          <a:xfrm>
            <a:off x="361950" y="3173033"/>
            <a:ext cx="2347447" cy="1365842"/>
            <a:chOff x="145419" y="3421426"/>
            <a:chExt cx="2347447" cy="1365842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23303D8F-2FE3-CE42-DC0A-19665E3CAA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rcRect t="10601"/>
            <a:stretch/>
          </p:blipFill>
          <p:spPr>
            <a:xfrm>
              <a:off x="236905" y="3421426"/>
              <a:ext cx="2255960" cy="1301681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A286C9F-7773-EF4C-B6E6-9A2CFFA8F8C5}"/>
                </a:ext>
              </a:extLst>
            </p:cNvPr>
            <p:cNvSpPr txBox="1"/>
            <p:nvPr/>
          </p:nvSpPr>
          <p:spPr>
            <a:xfrm rot="16200000">
              <a:off x="-428547" y="3997858"/>
              <a:ext cx="1363376" cy="215444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r>
                <a:rPr lang="hu-HU" sz="800" dirty="0">
                  <a:solidFill>
                    <a:schemeClr val="bg1">
                      <a:lumMod val="50000"/>
                    </a:schemeClr>
                  </a:solidFill>
                </a:rPr>
                <a:t>           Elérhető kapacitás</a:t>
              </a:r>
              <a:endParaRPr lang="en-GB" sz="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2598D51-262F-C0CE-4B2E-74D75C4D05CE}"/>
                </a:ext>
              </a:extLst>
            </p:cNvPr>
            <p:cNvSpPr txBox="1"/>
            <p:nvPr/>
          </p:nvSpPr>
          <p:spPr>
            <a:xfrm>
              <a:off x="211016" y="4571823"/>
              <a:ext cx="2281850" cy="215444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r>
                <a:rPr lang="hu-HU" sz="800" dirty="0">
                  <a:solidFill>
                    <a:schemeClr val="bg1">
                      <a:lumMod val="50000"/>
                    </a:schemeClr>
                  </a:solidFill>
                </a:rPr>
                <a:t>                                Ciklusok száma</a:t>
              </a:r>
              <a:endParaRPr lang="en-GB" sz="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69B9BB5-8493-E508-B9D6-F07E5B7AFD20}"/>
              </a:ext>
            </a:extLst>
          </p:cNvPr>
          <p:cNvGrpSpPr/>
          <p:nvPr/>
        </p:nvGrpSpPr>
        <p:grpSpPr>
          <a:xfrm>
            <a:off x="3574039" y="2901359"/>
            <a:ext cx="5443230" cy="1596365"/>
            <a:chOff x="3707721" y="3129679"/>
            <a:chExt cx="5443230" cy="1596365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7044074-EAF5-786B-A92B-5C3FF0A3AD01}"/>
                </a:ext>
              </a:extLst>
            </p:cNvPr>
            <p:cNvGrpSpPr/>
            <p:nvPr/>
          </p:nvGrpSpPr>
          <p:grpSpPr>
            <a:xfrm>
              <a:off x="4007724" y="3430240"/>
              <a:ext cx="5143227" cy="1295804"/>
              <a:chOff x="4007724" y="3430240"/>
              <a:chExt cx="5143227" cy="1295804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B9DF045-B214-E2AA-E270-B62DC8FAC4D5}"/>
                  </a:ext>
                </a:extLst>
              </p:cNvPr>
              <p:cNvSpPr txBox="1"/>
              <p:nvPr/>
            </p:nvSpPr>
            <p:spPr>
              <a:xfrm>
                <a:off x="4188256" y="3430240"/>
                <a:ext cx="4962695" cy="1295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hu-HU" sz="1050" i="1" dirty="0">
                    <a:solidFill>
                      <a:srgbClr val="002060"/>
                    </a:solidFill>
                  </a:rPr>
                  <a:t>Degradáció élettartam elején erőteljesebb</a:t>
                </a:r>
              </a:p>
              <a:p>
                <a:pPr>
                  <a:lnSpc>
                    <a:spcPct val="200000"/>
                  </a:lnSpc>
                </a:pPr>
                <a:r>
                  <a:rPr lang="hu-HU" sz="1050" i="1" dirty="0">
                    <a:solidFill>
                      <a:srgbClr val="002060"/>
                    </a:solidFill>
                  </a:rPr>
                  <a:t>RTE önfogyasztást is tartalmazza ≠ AC hatásfok</a:t>
                </a:r>
              </a:p>
              <a:p>
                <a:pPr>
                  <a:lnSpc>
                    <a:spcPct val="200000"/>
                  </a:lnSpc>
                </a:pPr>
                <a:r>
                  <a:rPr lang="hu-HU" sz="1050" i="1" dirty="0">
                    <a:solidFill>
                      <a:srgbClr val="002060"/>
                    </a:solidFill>
                  </a:rPr>
                  <a:t>A degradáció arányos a kisütési sebességgel (C érték)</a:t>
                </a:r>
              </a:p>
              <a:p>
                <a:pPr>
                  <a:lnSpc>
                    <a:spcPct val="200000"/>
                  </a:lnSpc>
                </a:pPr>
                <a:r>
                  <a:rPr lang="hu-HU" sz="900" i="1" dirty="0">
                    <a:solidFill>
                      <a:srgbClr val="002060"/>
                    </a:solidFill>
                  </a:rPr>
                  <a:t>Az LCOSX nem csupán kiválasztási mutató, fundamentálisan meghatározza az üzleti modellt</a:t>
                </a:r>
              </a:p>
            </p:txBody>
          </p:sp>
          <p:pic>
            <p:nvPicPr>
              <p:cNvPr id="33" name="Google Shape;64;p14">
                <a:extLst>
                  <a:ext uri="{FF2B5EF4-FFF2-40B4-BE49-F238E27FC236}">
                    <a16:creationId xmlns:a16="http://schemas.microsoft.com/office/drawing/2014/main" id="{D785BD55-8F94-325B-2F2D-BC32BE856A16}"/>
                  </a:ext>
                </a:extLst>
              </p:cNvPr>
              <p:cNvPicPr preferRelativeResize="0">
                <a:picLocks noChangeAspect="1"/>
              </p:cNvPicPr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4007724" y="3591364"/>
                <a:ext cx="180532" cy="18053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4" name="Google Shape;64;p14">
                <a:extLst>
                  <a:ext uri="{FF2B5EF4-FFF2-40B4-BE49-F238E27FC236}">
                    <a16:creationId xmlns:a16="http://schemas.microsoft.com/office/drawing/2014/main" id="{1792D0F5-2EB4-1AD1-6562-C2B71A12374A}"/>
                  </a:ext>
                </a:extLst>
              </p:cNvPr>
              <p:cNvPicPr preferRelativeResize="0">
                <a:picLocks noChangeAspect="1"/>
              </p:cNvPicPr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4007724" y="3903742"/>
                <a:ext cx="180532" cy="18053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5" name="Google Shape;64;p14">
                <a:extLst>
                  <a:ext uri="{FF2B5EF4-FFF2-40B4-BE49-F238E27FC236}">
                    <a16:creationId xmlns:a16="http://schemas.microsoft.com/office/drawing/2014/main" id="{834BC23D-40C3-6947-8BF4-AD38F3691E9B}"/>
                  </a:ext>
                </a:extLst>
              </p:cNvPr>
              <p:cNvPicPr preferRelativeResize="0">
                <a:picLocks noChangeAspect="1"/>
              </p:cNvPicPr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4007724" y="4216120"/>
                <a:ext cx="180532" cy="18053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6" name="Google Shape;64;p14">
                <a:extLst>
                  <a:ext uri="{FF2B5EF4-FFF2-40B4-BE49-F238E27FC236}">
                    <a16:creationId xmlns:a16="http://schemas.microsoft.com/office/drawing/2014/main" id="{AF66D0B8-DD50-4738-E684-60197A8BB8DF}"/>
                  </a:ext>
                </a:extLst>
              </p:cNvPr>
              <p:cNvPicPr preferRelativeResize="0">
                <a:picLocks noChangeAspect="1"/>
              </p:cNvPicPr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4007724" y="4512562"/>
                <a:ext cx="180532" cy="18053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38" name="Google Shape;63;p14">
              <a:extLst>
                <a:ext uri="{FF2B5EF4-FFF2-40B4-BE49-F238E27FC236}">
                  <a16:creationId xmlns:a16="http://schemas.microsoft.com/office/drawing/2014/main" id="{54BDE29D-A217-C2C0-943B-00A761A632D3}"/>
                </a:ext>
              </a:extLst>
            </p:cNvPr>
            <p:cNvSpPr txBox="1">
              <a:spLocks/>
            </p:cNvSpPr>
            <p:nvPr/>
          </p:nvSpPr>
          <p:spPr>
            <a:xfrm>
              <a:off x="3707721" y="3129679"/>
              <a:ext cx="2678802" cy="461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Arial"/>
                <a:buChar char="●"/>
                <a:defRPr sz="18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●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○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400"/>
                <a:buFont typeface="Arial"/>
                <a:buChar char="■"/>
                <a:defRPr sz="1400" b="0" i="0" u="none" strike="noStrike" cap="none">
                  <a:solidFill>
                    <a:schemeClr val="dk2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114300" indent="0">
                <a:lnSpc>
                  <a:spcPct val="150000"/>
                </a:lnSpc>
                <a:buClr>
                  <a:srgbClr val="4A8D1E"/>
                </a:buClr>
                <a:buFont typeface="Arial"/>
                <a:buNone/>
              </a:pPr>
              <a:r>
                <a:rPr lang="hu-HU" sz="1200" b="1" i="1" u="sng" dirty="0">
                  <a:solidFill>
                    <a:srgbClr val="002060"/>
                  </a:solidFill>
                  <a:latin typeface="PT Sans"/>
                  <a:ea typeface="PT Sans"/>
                  <a:cs typeface="PT Sans"/>
                  <a:sym typeface="PT Sans"/>
                </a:rPr>
                <a:t>Megjegyzések: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5234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2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>
          <a:extLst>
            <a:ext uri="{FF2B5EF4-FFF2-40B4-BE49-F238E27FC236}">
              <a16:creationId xmlns:a16="http://schemas.microsoft.com/office/drawing/2014/main" id="{4DCAAAF5-E895-4FB6-21F3-3B3C875DF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>
            <a:extLst>
              <a:ext uri="{FF2B5EF4-FFF2-40B4-BE49-F238E27FC236}">
                <a16:creationId xmlns:a16="http://schemas.microsoft.com/office/drawing/2014/main" id="{0694B082-B3BF-DD5C-64C0-94D8A7467F77}"/>
              </a:ext>
            </a:extLst>
          </p:cNvPr>
          <p:cNvSpPr/>
          <p:nvPr/>
        </p:nvSpPr>
        <p:spPr>
          <a:xfrm>
            <a:off x="-10575" y="4762500"/>
            <a:ext cx="9154500" cy="381000"/>
          </a:xfrm>
          <a:prstGeom prst="rect">
            <a:avLst/>
          </a:prstGeom>
          <a:solidFill>
            <a:srgbClr val="05206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4">
            <a:extLst>
              <a:ext uri="{FF2B5EF4-FFF2-40B4-BE49-F238E27FC236}">
                <a16:creationId xmlns:a16="http://schemas.microsoft.com/office/drawing/2014/main" id="{B4A2969F-45AA-5115-5742-44D57690065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hu" sz="2400" dirty="0">
                <a:solidFill>
                  <a:srgbClr val="052064"/>
                </a:solidFill>
                <a:latin typeface="Unbounded Medium"/>
                <a:ea typeface="Unbounded Medium"/>
                <a:cs typeface="Unbounded Medium"/>
                <a:sym typeface="Unbounded Medium"/>
              </a:rPr>
              <a:t>A                       műszaki megoldása</a:t>
            </a:r>
            <a:endParaRPr sz="2400" dirty="0">
              <a:solidFill>
                <a:srgbClr val="052064"/>
              </a:solidFill>
              <a:latin typeface="Unbounded Medium"/>
              <a:ea typeface="Unbounded Medium"/>
              <a:cs typeface="Unbounded Medium"/>
              <a:sym typeface="Unbounded Medium"/>
            </a:endParaRPr>
          </a:p>
        </p:txBody>
      </p:sp>
      <p:pic>
        <p:nvPicPr>
          <p:cNvPr id="64" name="Google Shape;64;p14">
            <a:extLst>
              <a:ext uri="{FF2B5EF4-FFF2-40B4-BE49-F238E27FC236}">
                <a16:creationId xmlns:a16="http://schemas.microsoft.com/office/drawing/2014/main" id="{F488A69C-748E-8AA9-6F7B-BC7513C81FA3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99738" y="12825"/>
            <a:ext cx="785225" cy="785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" name="Google Shape;65;p14">
            <a:extLst>
              <a:ext uri="{FF2B5EF4-FFF2-40B4-BE49-F238E27FC236}">
                <a16:creationId xmlns:a16="http://schemas.microsoft.com/office/drawing/2014/main" id="{2E87F021-679F-C082-5E77-FA3E8352B5A9}"/>
              </a:ext>
            </a:extLst>
          </p:cNvPr>
          <p:cNvCxnSpPr/>
          <p:nvPr/>
        </p:nvCxnSpPr>
        <p:spPr>
          <a:xfrm>
            <a:off x="361950" y="1096900"/>
            <a:ext cx="8420100" cy="0"/>
          </a:xfrm>
          <a:prstGeom prst="straightConnector1">
            <a:avLst/>
          </a:prstGeom>
          <a:noFill/>
          <a:ln w="19050" cap="flat" cmpd="sng">
            <a:solidFill>
              <a:srgbClr val="CEE3A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" name="Google Shape;66;p14">
            <a:extLst>
              <a:ext uri="{FF2B5EF4-FFF2-40B4-BE49-F238E27FC236}">
                <a16:creationId xmlns:a16="http://schemas.microsoft.com/office/drawing/2014/main" id="{8EDA8449-76DE-3DB1-CD74-927C5AB837A1}"/>
              </a:ext>
            </a:extLst>
          </p:cNvPr>
          <p:cNvSpPr txBox="1"/>
          <p:nvPr/>
        </p:nvSpPr>
        <p:spPr>
          <a:xfrm>
            <a:off x="564850" y="4762600"/>
            <a:ext cx="438875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wattkan.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com       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info@wattkan.com</a:t>
            </a:r>
            <a:r>
              <a:rPr lang="hu" sz="1200" b="1" dirty="0">
                <a:solidFill>
                  <a:srgbClr val="CEE3A1"/>
                </a:solidFill>
                <a:latin typeface="PT Sans"/>
                <a:sym typeface="PT Sans"/>
              </a:rPr>
              <a:t>         </a:t>
            </a:r>
            <a:r>
              <a:rPr lang="hu" sz="1200" b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+36(30)9141-386</a:t>
            </a:r>
            <a:endParaRPr sz="1200" b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7" name="Google Shape;67;p14">
            <a:extLst>
              <a:ext uri="{FF2B5EF4-FFF2-40B4-BE49-F238E27FC236}">
                <a16:creationId xmlns:a16="http://schemas.microsoft.com/office/drawing/2014/main" id="{580157B8-0D0B-A0A0-D5EB-493CD8C1E0C6}"/>
              </a:ext>
            </a:extLst>
          </p:cNvPr>
          <p:cNvSpPr txBox="1"/>
          <p:nvPr/>
        </p:nvSpPr>
        <p:spPr>
          <a:xfrm>
            <a:off x="5510575" y="4782200"/>
            <a:ext cx="3507900" cy="3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050" i="1" dirty="0">
                <a:solidFill>
                  <a:srgbClr val="CEE3A1"/>
                </a:solidFill>
                <a:latin typeface="PT Sans"/>
                <a:ea typeface="PT Sans"/>
                <a:cs typeface="PT Sans"/>
                <a:sym typeface="PT Sans"/>
              </a:rPr>
              <a:t>Batteries, Energy Efficiency, Renewables and more</a:t>
            </a:r>
            <a:endParaRPr sz="1050" i="1" dirty="0">
              <a:solidFill>
                <a:srgbClr val="CEE3A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68" name="Google Shape;68;p14">
            <a:extLst>
              <a:ext uri="{FF2B5EF4-FFF2-40B4-BE49-F238E27FC236}">
                <a16:creationId xmlns:a16="http://schemas.microsoft.com/office/drawing/2014/main" id="{317E0330-4CB8-7BCC-35B3-17206AAC6472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7550" y="4884450"/>
            <a:ext cx="137300" cy="13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>
            <a:extLst>
              <a:ext uri="{FF2B5EF4-FFF2-40B4-BE49-F238E27FC236}">
                <a16:creationId xmlns:a16="http://schemas.microsoft.com/office/drawing/2014/main" id="{3AAA5DA4-1B4E-CD48-E9A0-3C494117D055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73275" y="4894147"/>
            <a:ext cx="499300" cy="1373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9D2593F-B8DB-E980-55A8-97197F86BAE0}"/>
              </a:ext>
            </a:extLst>
          </p:cNvPr>
          <p:cNvSpPr txBox="1"/>
          <p:nvPr/>
        </p:nvSpPr>
        <p:spPr>
          <a:xfrm>
            <a:off x="8384963" y="198221"/>
            <a:ext cx="65520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700" b="1" dirty="0" err="1">
                <a:latin typeface="PT Sans" panose="020B0503020203020204" pitchFamily="34" charset="-18"/>
              </a:rPr>
              <a:t>Powered</a:t>
            </a:r>
            <a:r>
              <a:rPr lang="hu-HU" sz="700" dirty="0">
                <a:latin typeface="PT Sans" panose="020B0503020203020204" pitchFamily="34" charset="-18"/>
              </a:rPr>
              <a:t> </a:t>
            </a:r>
            <a:r>
              <a:rPr lang="hu-HU" sz="700" b="1" dirty="0" err="1">
                <a:latin typeface="PT Sans" panose="020B0503020203020204" pitchFamily="34" charset="-18"/>
              </a:rPr>
              <a:t>by</a:t>
            </a:r>
            <a:r>
              <a:rPr lang="hu-HU" sz="700" dirty="0">
                <a:latin typeface="PT Sans" panose="020B0503020203020204" pitchFamily="34" charset="-18"/>
              </a:rPr>
              <a:t>:</a:t>
            </a:r>
            <a:endParaRPr lang="en-GB" sz="700" dirty="0">
              <a:latin typeface="PT Sans" panose="020B0503020203020204" pitchFamily="34" charset="-1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8E99383-CEF2-28ED-08C7-D504D1F17F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9951" y="437864"/>
            <a:ext cx="785225" cy="1943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40AF2C-6217-7DDD-3AC5-4C5E081DE4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953" y="541606"/>
            <a:ext cx="1550080" cy="38368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99057C6-1B63-4EC4-46F2-89E36E1DA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909549"/>
              </p:ext>
            </p:extLst>
          </p:nvPr>
        </p:nvGraphicFramePr>
        <p:xfrm>
          <a:off x="835953" y="1449925"/>
          <a:ext cx="7596310" cy="269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2837">
                  <a:extLst>
                    <a:ext uri="{9D8B030D-6E8A-4147-A177-3AD203B41FA5}">
                      <a16:colId xmlns:a16="http://schemas.microsoft.com/office/drawing/2014/main" val="306957247"/>
                    </a:ext>
                  </a:extLst>
                </a:gridCol>
                <a:gridCol w="1908715">
                  <a:extLst>
                    <a:ext uri="{9D8B030D-6E8A-4147-A177-3AD203B41FA5}">
                      <a16:colId xmlns:a16="http://schemas.microsoft.com/office/drawing/2014/main" val="1236004848"/>
                    </a:ext>
                  </a:extLst>
                </a:gridCol>
                <a:gridCol w="1522379">
                  <a:extLst>
                    <a:ext uri="{9D8B030D-6E8A-4147-A177-3AD203B41FA5}">
                      <a16:colId xmlns:a16="http://schemas.microsoft.com/office/drawing/2014/main" val="3928721648"/>
                    </a:ext>
                  </a:extLst>
                </a:gridCol>
                <a:gridCol w="1522379">
                  <a:extLst>
                    <a:ext uri="{9D8B030D-6E8A-4147-A177-3AD203B41FA5}">
                      <a16:colId xmlns:a16="http://schemas.microsoft.com/office/drawing/2014/main" val="364650050"/>
                    </a:ext>
                  </a:extLst>
                </a:gridCol>
              </a:tblGrid>
              <a:tr h="230811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05206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0520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100" dirty="0">
                          <a:solidFill>
                            <a:srgbClr val="CEE3A1"/>
                          </a:solidFill>
                        </a:rPr>
                        <a:t>Benchmark</a:t>
                      </a:r>
                      <a:endParaRPr lang="en-GB" sz="1100" dirty="0">
                        <a:solidFill>
                          <a:srgbClr val="CEE3A1"/>
                        </a:solidFill>
                      </a:endParaRPr>
                    </a:p>
                  </a:txBody>
                  <a:tcPr>
                    <a:solidFill>
                      <a:srgbClr val="0520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100" dirty="0">
                          <a:solidFill>
                            <a:srgbClr val="CEE3A1"/>
                          </a:solidFill>
                        </a:rPr>
                        <a:t>Különbség</a:t>
                      </a:r>
                      <a:endParaRPr lang="en-GB" sz="1100" dirty="0">
                        <a:solidFill>
                          <a:srgbClr val="CEE3A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083802"/>
                  </a:ext>
                </a:extLst>
              </a:tr>
              <a:tr h="281330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Clr>
                          <a:srgbClr val="4A8D1E"/>
                        </a:buClr>
                        <a:buFont typeface="Arial"/>
                        <a:buNone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Kisütési mélység (</a:t>
                      </a:r>
                      <a:r>
                        <a:rPr lang="hu-HU" sz="1100" dirty="0" err="1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DoD</a:t>
                      </a: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) [%]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100%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80 – 95%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+ 5 – 20%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3109227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Várható ciklusszám [db]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8000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6000-7000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+ 14 – 33%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6045003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Élettartam végi kapacitás (</a:t>
                      </a:r>
                      <a:r>
                        <a:rPr lang="hu-HU" sz="1100" dirty="0" err="1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EoL</a:t>
                      </a: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 </a:t>
                      </a:r>
                      <a:r>
                        <a:rPr lang="hu-HU" sz="1100" dirty="0" err="1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SoH</a:t>
                      </a: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) [%]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70%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70%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-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39504746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Szezonális Ciklus hatásfok (RTE) [%]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88%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80-85%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+ 3 – 5%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2811221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Csatlakozási feszültség [V</a:t>
                      </a:r>
                      <a:r>
                        <a:rPr lang="hu-HU" sz="1100" baseline="-250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AC</a:t>
                      </a: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400 V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400 V?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-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8309252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Logisztika, beépíthetőség, paritás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DDP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EXW/FOB/DDP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Max </a:t>
                      </a:r>
                      <a:r>
                        <a:rPr lang="en-GB" sz="800" i="1" dirty="0">
                          <a:solidFill>
                            <a:schemeClr val="bg2"/>
                          </a:solidFill>
                        </a:rPr>
                        <a:t>∆</a:t>
                      </a:r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 + 5-15%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81442375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Energiamenedzsment Software (EMS)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EMS + monitoring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BMS+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Üzembe helyezés, </a:t>
                      </a:r>
                      <a:r>
                        <a:rPr lang="hu-HU" sz="800" i="1" dirty="0" err="1">
                          <a:solidFill>
                            <a:schemeClr val="bg2"/>
                          </a:solidFill>
                        </a:rPr>
                        <a:t>ktg</a:t>
                      </a:r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.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155251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Áramszüneti/szünetmentes funkció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Opcionális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Opcionális</a:t>
                      </a:r>
                      <a:endParaRPr lang="en-GB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UPS vagy </a:t>
                      </a:r>
                      <a:r>
                        <a:rPr lang="hu-HU" sz="800" i="1" dirty="0" err="1">
                          <a:solidFill>
                            <a:schemeClr val="bg2"/>
                          </a:solidFill>
                        </a:rPr>
                        <a:t>black-out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3147323"/>
                  </a:ext>
                </a:extLst>
              </a:tr>
              <a:tr h="2308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hu-HU" sz="1100" dirty="0">
                          <a:solidFill>
                            <a:srgbClr val="002060"/>
                          </a:solidFill>
                          <a:latin typeface="PT Sans"/>
                          <a:ea typeface="PT Sans"/>
                          <a:cs typeface="PT Sans"/>
                          <a:sym typeface="PT Sans"/>
                        </a:rPr>
                        <a:t>Garancia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700" dirty="0"/>
                        <a:t>5+max 10 év rendszer, teljesítmény garancia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000" dirty="0"/>
                        <a:t>5/10 év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800" i="1" dirty="0">
                          <a:solidFill>
                            <a:schemeClr val="bg2"/>
                          </a:solidFill>
                        </a:rPr>
                        <a:t>5 – 10 év</a:t>
                      </a:r>
                      <a:endParaRPr lang="en-GB" sz="800" i="1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322114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78438190-87C0-4182-8194-412A80125C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05983" y="1467078"/>
            <a:ext cx="831104" cy="2057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BBFC5B9-BD65-0B34-45D8-821EF5AD9F02}"/>
              </a:ext>
            </a:extLst>
          </p:cNvPr>
          <p:cNvSpPr/>
          <p:nvPr/>
        </p:nvSpPr>
        <p:spPr>
          <a:xfrm>
            <a:off x="6692692" y="4264668"/>
            <a:ext cx="2152357" cy="463014"/>
          </a:xfrm>
          <a:prstGeom prst="rect">
            <a:avLst/>
          </a:prstGeom>
          <a:solidFill>
            <a:srgbClr val="C93A3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>
                <a:solidFill>
                  <a:srgbClr val="CEE3A1"/>
                </a:solidFill>
              </a:rPr>
              <a:t>Maximum Benchmark különbség akár 70%!</a:t>
            </a:r>
            <a:endParaRPr lang="en-GB" dirty="0">
              <a:solidFill>
                <a:srgbClr val="CEE3A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954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7"/>
          <p:cNvSpPr txBox="1"/>
          <p:nvPr/>
        </p:nvSpPr>
        <p:spPr>
          <a:xfrm>
            <a:off x="566175" y="4441875"/>
            <a:ext cx="2627700" cy="42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600" dirty="0">
                <a:solidFill>
                  <a:srgbClr val="052064"/>
                </a:solidFill>
                <a:latin typeface="PT Sans"/>
                <a:ea typeface="PT Sans"/>
                <a:cs typeface="PT Sans"/>
                <a:sym typeface="PT Sans"/>
              </a:rPr>
              <a:t>info@wattkan.com</a:t>
            </a:r>
            <a:endParaRPr sz="1600" dirty="0">
              <a:solidFill>
                <a:srgbClr val="05206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05" name="Google Shape;105;p17"/>
          <p:cNvSpPr txBox="1"/>
          <p:nvPr/>
        </p:nvSpPr>
        <p:spPr>
          <a:xfrm>
            <a:off x="2659480" y="3357288"/>
            <a:ext cx="4223990" cy="3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i="1" dirty="0">
                <a:solidFill>
                  <a:srgbClr val="4A8D1E"/>
                </a:solidFill>
                <a:latin typeface="PT Sans"/>
                <a:ea typeface="PT Sans"/>
                <a:cs typeface="PT Sans"/>
                <a:sym typeface="PT Sans"/>
              </a:rPr>
              <a:t>Energy Efficiency, Renewables, Batteries and more</a:t>
            </a:r>
            <a:endParaRPr i="1" dirty="0">
              <a:solidFill>
                <a:srgbClr val="4A8D1E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06" name="Google Shape;106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33550" y="4576325"/>
            <a:ext cx="206525" cy="20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7"/>
          <p:cNvPicPr preferRelativeResize="0"/>
          <p:nvPr/>
        </p:nvPicPr>
        <p:blipFill rotWithShape="1">
          <a:blip r:embed="rId5">
            <a:alphaModFix/>
          </a:blip>
          <a:srcRect t="2588" b="2588"/>
          <a:stretch/>
        </p:blipFill>
        <p:spPr>
          <a:xfrm>
            <a:off x="4317025" y="3205250"/>
            <a:ext cx="454450" cy="11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93875" y="944775"/>
            <a:ext cx="2756250" cy="1662951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7"/>
          <p:cNvSpPr txBox="1"/>
          <p:nvPr/>
        </p:nvSpPr>
        <p:spPr>
          <a:xfrm>
            <a:off x="7540075" y="4441875"/>
            <a:ext cx="1348200" cy="42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600" b="1">
                <a:solidFill>
                  <a:srgbClr val="052064"/>
                </a:solidFill>
                <a:latin typeface="PT Sans"/>
                <a:ea typeface="PT Sans"/>
                <a:cs typeface="PT Sans"/>
                <a:sym typeface="PT Sans"/>
              </a:rPr>
              <a:t>wattkan.com</a:t>
            </a:r>
            <a:endParaRPr sz="1600" b="1">
              <a:solidFill>
                <a:srgbClr val="05206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10" name="Google Shape;110;p17"/>
          <p:cNvSpPr txBox="1"/>
          <p:nvPr/>
        </p:nvSpPr>
        <p:spPr>
          <a:xfrm>
            <a:off x="3672500" y="4441875"/>
            <a:ext cx="1767300" cy="42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600">
                <a:solidFill>
                  <a:srgbClr val="052064"/>
                </a:solidFill>
                <a:latin typeface="PT Sans"/>
                <a:ea typeface="PT Sans"/>
                <a:cs typeface="PT Sans"/>
                <a:sym typeface="PT Sans"/>
              </a:rPr>
              <a:t>+36 30 914 1386</a:t>
            </a:r>
            <a:endParaRPr sz="1600">
              <a:solidFill>
                <a:srgbClr val="05206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11" name="Google Shape;111;p17"/>
          <p:cNvPicPr preferRelativeResize="0"/>
          <p:nvPr/>
        </p:nvPicPr>
        <p:blipFill rotWithShape="1">
          <a:blip r:embed="rId7">
            <a:alphaModFix/>
          </a:blip>
          <a:srcRect l="-12327" t="-9894" r="-12314" b="-9894"/>
          <a:stretch/>
        </p:blipFill>
        <p:spPr>
          <a:xfrm>
            <a:off x="3494725" y="4528050"/>
            <a:ext cx="177775" cy="24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7"/>
          <p:cNvPicPr preferRelativeResize="0"/>
          <p:nvPr/>
        </p:nvPicPr>
        <p:blipFill rotWithShape="1">
          <a:blip r:embed="rId8">
            <a:alphaModFix/>
          </a:blip>
          <a:srcRect l="-22317" t="-18215" r="-22317" b="-18228"/>
          <a:stretch/>
        </p:blipFill>
        <p:spPr>
          <a:xfrm>
            <a:off x="305850" y="4572125"/>
            <a:ext cx="299775" cy="214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1C093016A17F4C830921DE707A516A" ma:contentTypeVersion="11" ma:contentTypeDescription="Create a new document." ma:contentTypeScope="" ma:versionID="3c8bc0f2059f78651ea24894b08cf44f">
  <xsd:schema xmlns:xsd="http://www.w3.org/2001/XMLSchema" xmlns:xs="http://www.w3.org/2001/XMLSchema" xmlns:p="http://schemas.microsoft.com/office/2006/metadata/properties" xmlns:ns2="d4f0431d-7ec0-44e5-9e14-7cca83857b23" xmlns:ns3="2d5935f7-c85b-40f9-8db9-48c09c00dbd5" targetNamespace="http://schemas.microsoft.com/office/2006/metadata/properties" ma:root="true" ma:fieldsID="753107999ad6941f87df9c4609afec05" ns2:_="" ns3:_="">
    <xsd:import namespace="d4f0431d-7ec0-44e5-9e14-7cca83857b23"/>
    <xsd:import namespace="2d5935f7-c85b-40f9-8db9-48c09c00dbd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f0431d-7ec0-44e5-9e14-7cca83857b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07b9c3b-b21c-4f8a-9f22-d61417530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5935f7-c85b-40f9-8db9-48c09c00dbd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d1397ea-8676-4cc9-9915-6a8d6c9a98c0}" ma:internalName="TaxCatchAll" ma:showField="CatchAllData" ma:web="2d5935f7-c85b-40f9-8db9-48c09c00dbd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d5935f7-c85b-40f9-8db9-48c09c00dbd5" xsi:nil="true"/>
    <lcf76f155ced4ddcb4097134ff3c332f xmlns="d4f0431d-7ec0-44e5-9e14-7cca83857b2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03A9E2E-FED0-47D9-BD90-F5B0307C34A4}"/>
</file>

<file path=customXml/itemProps2.xml><?xml version="1.0" encoding="utf-8"?>
<ds:datastoreItem xmlns:ds="http://schemas.openxmlformats.org/officeDocument/2006/customXml" ds:itemID="{44019D3B-EE03-46B7-B7B9-E99631111CF8}"/>
</file>

<file path=customXml/itemProps3.xml><?xml version="1.0" encoding="utf-8"?>
<ds:datastoreItem xmlns:ds="http://schemas.openxmlformats.org/officeDocument/2006/customXml" ds:itemID="{5D75F6C1-4167-49E0-8E72-6E78456A2AE0}"/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506</Words>
  <Application>Microsoft Office PowerPoint</Application>
  <PresentationFormat>On-screen Show (16:9)</PresentationFormat>
  <Paragraphs>118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Unbounded Medium</vt:lpstr>
      <vt:lpstr>Aptos</vt:lpstr>
      <vt:lpstr>PT Sans</vt:lpstr>
      <vt:lpstr>Cambria Math</vt:lpstr>
      <vt:lpstr>Simple Light</vt:lpstr>
      <vt:lpstr> LCOSx - egy „új” piaci mérőszám bemutatása</vt:lpstr>
      <vt:lpstr>Műszaki és gazdasági kiválasztás I.</vt:lpstr>
      <vt:lpstr>Műszaki és gazdasági kiválasztás II.</vt:lpstr>
      <vt:lpstr>Műszaki és gazdasági kiválasztás III.</vt:lpstr>
      <vt:lpstr>A                       műszaki megoldása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Kristóf Urbán</cp:lastModifiedBy>
  <cp:revision>7</cp:revision>
  <dcterms:modified xsi:type="dcterms:W3CDTF">2024-11-19T15:47:53Z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0x010100481C093016A17F4C830921DE707A516A</vt:lpwstr>
  </property>
  <property fmtid="{D5CDD505-2E9C-101B-9397-08002B2CF9AE}" pid="3" name="MediaServiceImageTags">
    <vt:lpwstr/>
  </property>
</Properties>
</file>