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metadata" ContentType="application/binary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custom-properties" Target="docProps/custom.xml"/><Relationship Id="rId2" Type="http://schemas.openxmlformats.org/officeDocument/2006/relationships/officeDocument" Target="ppt/presentation.xml"/><Relationship Id="rId1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30" roundtripDataSignature="AMtx7mh9VzGrwBsnjjtvRNTe62322+rnP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1" Type="http://schemas.openxmlformats.org/officeDocument/2006/relationships/slide" Target="slides/slide17.xml"/><Relationship Id="rId3" Type="http://schemas.openxmlformats.org/officeDocument/2006/relationships/slideMaster" Target="slideMasters/slideMaster1.xml"/><Relationship Id="rId25" Type="http://schemas.openxmlformats.org/officeDocument/2006/relationships/slide" Target="slides/slide2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33" Type="http://schemas.openxmlformats.org/officeDocument/2006/relationships/customXml" Target="../customXml/item3.xml"/><Relationship Id="rId20" Type="http://schemas.openxmlformats.org/officeDocument/2006/relationships/slide" Target="slides/slide16.xml"/><Relationship Id="rId2" Type="http://schemas.openxmlformats.org/officeDocument/2006/relationships/presProps" Target="presProps.xml"/><Relationship Id="rId29" Type="http://schemas.openxmlformats.org/officeDocument/2006/relationships/slide" Target="slides/slide25.xml"/><Relationship Id="rId16" Type="http://schemas.openxmlformats.org/officeDocument/2006/relationships/slide" Target="slides/slide12.xml"/><Relationship Id="rId24" Type="http://schemas.openxmlformats.org/officeDocument/2006/relationships/slide" Target="slides/slide20.xml"/><Relationship Id="rId1" Type="http://schemas.openxmlformats.org/officeDocument/2006/relationships/theme" Target="theme/theme2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32" Type="http://schemas.openxmlformats.org/officeDocument/2006/relationships/customXml" Target="../customXml/item2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customXml" Target="../customXml/item1.xml"/><Relationship Id="rId22" Type="http://schemas.openxmlformats.org/officeDocument/2006/relationships/slide" Target="slides/slide18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7" Type="http://schemas.openxmlformats.org/officeDocument/2006/relationships/slide" Target="slides/slide23.xml"/><Relationship Id="rId30" Type="http://customschemas.google.com/relationships/presentationmetadata" Target="metadata"/><Relationship Id="rId14" Type="http://schemas.openxmlformats.org/officeDocument/2006/relationships/slide" Target="slides/slide10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" name="Google Shape;152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4" name="Google Shape;164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" name="Google Shape;170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" name="Google Shape;178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" name="Google Shape;215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1" name="Google Shape;221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8" name="Google Shape;228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5" name="Google Shape;235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1" name="Google Shape;241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7" name="Google Shape;247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3" name="Google Shape;253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9" name="Google Shape;259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5" name="Google Shape;265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1" name="Google Shape;271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7" name="Google Shape;277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3" name="Google Shape;283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9" name="Google Shape;289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ímdia" showMasterSp="0" type="title">
  <p:cSld name="TITLE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oogle Shape;23;p30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4" name="Google Shape;24;p30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rgbClr val="BFBFBF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25" name="Google Shape;25;p30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cap="flat" cmpd="sng" w="9525">
              <a:solidFill>
                <a:srgbClr val="D8D8D8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6" name="Google Shape;26;p30"/>
            <p:cNvSpPr/>
            <p:nvPr/>
          </p:nvSpPr>
          <p:spPr>
            <a:xfrm>
              <a:off x="9181476" y="-8467"/>
              <a:ext cx="3007349" cy="6866467"/>
            </a:xfrm>
            <a:custGeom>
              <a:rect b="b" l="l" r="r" t="t"/>
              <a:pathLst>
                <a:path extrusionOk="0"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</p:sp>
        <p:sp>
          <p:nvSpPr>
            <p:cNvPr id="27" name="Google Shape;27;p30"/>
            <p:cNvSpPr/>
            <p:nvPr/>
          </p:nvSpPr>
          <p:spPr>
            <a:xfrm>
              <a:off x="9603442" y="-8467"/>
              <a:ext cx="2588558" cy="6866467"/>
            </a:xfrm>
            <a:custGeom>
              <a:rect b="b" l="l" r="r" t="t"/>
              <a:pathLst>
                <a:path extrusionOk="0"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28" name="Google Shape;28;p30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fmla="val 100000" name="adj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" name="Google Shape;29;p30"/>
            <p:cNvSpPr/>
            <p:nvPr/>
          </p:nvSpPr>
          <p:spPr>
            <a:xfrm>
              <a:off x="9334500" y="-8467"/>
              <a:ext cx="2854326" cy="6866467"/>
            </a:xfrm>
            <a:custGeom>
              <a:rect b="b" l="l" r="r" t="t"/>
              <a:pathLst>
                <a:path extrusionOk="0"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</p:spPr>
        </p:sp>
        <p:sp>
          <p:nvSpPr>
            <p:cNvPr id="30" name="Google Shape;30;p30"/>
            <p:cNvSpPr/>
            <p:nvPr/>
          </p:nvSpPr>
          <p:spPr>
            <a:xfrm>
              <a:off x="10898730" y="-8467"/>
              <a:ext cx="1290094" cy="6866467"/>
            </a:xfrm>
            <a:custGeom>
              <a:rect b="b" l="l" r="r" t="t"/>
              <a:pathLst>
                <a:path extrusionOk="0"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</p:spPr>
        </p:sp>
        <p:sp>
          <p:nvSpPr>
            <p:cNvPr id="31" name="Google Shape;31;p30"/>
            <p:cNvSpPr/>
            <p:nvPr/>
          </p:nvSpPr>
          <p:spPr>
            <a:xfrm>
              <a:off x="10938999" y="-8467"/>
              <a:ext cx="1249825" cy="6866467"/>
            </a:xfrm>
            <a:custGeom>
              <a:rect b="b" l="l" r="r" t="t"/>
              <a:pathLst>
                <a:path extrusionOk="0"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</p:sp>
        <p:sp>
          <p:nvSpPr>
            <p:cNvPr id="32" name="Google Shape;32;p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" name="Google Shape;33;p30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4" name="Google Shape;34;p30"/>
          <p:cNvSpPr txBox="1"/>
          <p:nvPr>
            <p:ph type="ctrTitle"/>
          </p:nvPr>
        </p:nvSpPr>
        <p:spPr>
          <a:xfrm>
            <a:off x="1507067" y="2404534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  <a:defRPr sz="5400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0"/>
          <p:cNvSpPr txBox="1"/>
          <p:nvPr>
            <p:ph idx="1" type="subTitle"/>
          </p:nvPr>
        </p:nvSpPr>
        <p:spPr>
          <a:xfrm>
            <a:off x="1507067" y="4050833"/>
            <a:ext cx="7766936" cy="10968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r">
              <a:spcBef>
                <a:spcPts val="1000"/>
              </a:spcBef>
              <a:spcAft>
                <a:spcPts val="0"/>
              </a:spcAft>
              <a:buSzPts val="1440"/>
              <a:buNone/>
              <a:defRPr>
                <a:solidFill>
                  <a:srgbClr val="7F7F7F"/>
                </a:solidFill>
              </a:defRPr>
            </a:lvl1pPr>
            <a:lvl2pPr lvl="1" algn="ctr"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6" name="Google Shape;36;p30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30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0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ím és tartalom" type="obj">
  <p:cSld name="OBJEC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31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31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42" name="Google Shape;42;p31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31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31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zakaszfejléc" type="secHead">
  <p:cSld name="SECTION_HEADER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2"/>
          <p:cNvSpPr txBox="1"/>
          <p:nvPr>
            <p:ph type="title"/>
          </p:nvPr>
        </p:nvSpPr>
        <p:spPr>
          <a:xfrm>
            <a:off x="677335" y="2700867"/>
            <a:ext cx="8596668" cy="182658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  <a:defRPr b="0" sz="40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2"/>
          <p:cNvSpPr txBox="1"/>
          <p:nvPr>
            <p:ph idx="1" type="body"/>
          </p:nvPr>
        </p:nvSpPr>
        <p:spPr>
          <a:xfrm>
            <a:off x="677335" y="4527448"/>
            <a:ext cx="8596668" cy="8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8" name="Google Shape;48;p32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32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32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 tartalomrész" type="twoObj">
  <p:cSld name="TWO_OBJECTS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33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33"/>
          <p:cNvSpPr txBox="1"/>
          <p:nvPr>
            <p:ph idx="1" type="body"/>
          </p:nvPr>
        </p:nvSpPr>
        <p:spPr>
          <a:xfrm>
            <a:off x="677334" y="2160589"/>
            <a:ext cx="4184035" cy="38807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54" name="Google Shape;54;p33"/>
          <p:cNvSpPr txBox="1"/>
          <p:nvPr>
            <p:ph idx="2" type="body"/>
          </p:nvPr>
        </p:nvSpPr>
        <p:spPr>
          <a:xfrm>
            <a:off x="5089970" y="2160589"/>
            <a:ext cx="4184034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55" name="Google Shape;55;p33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33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33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Összehasonlítás" type="twoTxTwoObj">
  <p:cSld name="TWO_OBJECTS_WITH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34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34"/>
          <p:cNvSpPr txBox="1"/>
          <p:nvPr>
            <p:ph idx="1" type="body"/>
          </p:nvPr>
        </p:nvSpPr>
        <p:spPr>
          <a:xfrm>
            <a:off x="675745" y="2160983"/>
            <a:ext cx="4185623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61" name="Google Shape;61;p34"/>
          <p:cNvSpPr txBox="1"/>
          <p:nvPr>
            <p:ph idx="2" type="body"/>
          </p:nvPr>
        </p:nvSpPr>
        <p:spPr>
          <a:xfrm>
            <a:off x="675745" y="2737245"/>
            <a:ext cx="4185623" cy="3304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2" name="Google Shape;62;p34"/>
          <p:cNvSpPr txBox="1"/>
          <p:nvPr>
            <p:ph idx="3" type="body"/>
          </p:nvPr>
        </p:nvSpPr>
        <p:spPr>
          <a:xfrm>
            <a:off x="5088383" y="2160983"/>
            <a:ext cx="4185618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63" name="Google Shape;63;p34"/>
          <p:cNvSpPr txBox="1"/>
          <p:nvPr>
            <p:ph idx="4" type="body"/>
          </p:nvPr>
        </p:nvSpPr>
        <p:spPr>
          <a:xfrm>
            <a:off x="5088384" y="2737245"/>
            <a:ext cx="4185617" cy="3304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4" name="Google Shape;64;p34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34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34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sak cím" type="titleOnly">
  <p:cSld name="TITLE_ONLY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35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35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35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35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Üres" type="blank">
  <p:cSld name="BLANK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6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36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36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rtalomrész képaláírással" type="objTx">
  <p:cSld name="OBJECT_WITH_CAPTION_TEXT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37"/>
          <p:cNvSpPr txBox="1"/>
          <p:nvPr>
            <p:ph type="title"/>
          </p:nvPr>
        </p:nvSpPr>
        <p:spPr>
          <a:xfrm>
            <a:off x="677334" y="1498604"/>
            <a:ext cx="3854528" cy="127846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37"/>
          <p:cNvSpPr txBox="1"/>
          <p:nvPr>
            <p:ph idx="1" type="body"/>
          </p:nvPr>
        </p:nvSpPr>
        <p:spPr>
          <a:xfrm>
            <a:off x="4760461" y="514924"/>
            <a:ext cx="4513541" cy="5526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79" name="Google Shape;79;p37"/>
          <p:cNvSpPr txBox="1"/>
          <p:nvPr>
            <p:ph idx="2" type="body"/>
          </p:nvPr>
        </p:nvSpPr>
        <p:spPr>
          <a:xfrm>
            <a:off x="677334" y="2777069"/>
            <a:ext cx="3854528" cy="25844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9pPr>
          </a:lstStyle>
          <a:p/>
        </p:txBody>
      </p:sp>
      <p:sp>
        <p:nvSpPr>
          <p:cNvPr id="80" name="Google Shape;80;p37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37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37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Kép képaláírással" type="picTx">
  <p:cSld name="PICTURE_WITH_CAPTION_TEX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38"/>
          <p:cNvSpPr txBox="1"/>
          <p:nvPr>
            <p:ph type="title"/>
          </p:nvPr>
        </p:nvSpPr>
        <p:spPr>
          <a:xfrm>
            <a:off x="677334" y="4800600"/>
            <a:ext cx="8596667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b="0" sz="2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38"/>
          <p:cNvSpPr/>
          <p:nvPr>
            <p:ph idx="2" type="pic"/>
          </p:nvPr>
        </p:nvSpPr>
        <p:spPr>
          <a:xfrm>
            <a:off x="677334" y="609600"/>
            <a:ext cx="8596668" cy="3845718"/>
          </a:xfrm>
          <a:prstGeom prst="rect">
            <a:avLst/>
          </a:prstGeom>
          <a:noFill/>
          <a:ln>
            <a:noFill/>
          </a:ln>
        </p:spPr>
      </p:sp>
      <p:sp>
        <p:nvSpPr>
          <p:cNvPr id="86" name="Google Shape;86;p38"/>
          <p:cNvSpPr txBox="1"/>
          <p:nvPr>
            <p:ph idx="1" type="body"/>
          </p:nvPr>
        </p:nvSpPr>
        <p:spPr>
          <a:xfrm>
            <a:off x="677334" y="5367338"/>
            <a:ext cx="8596667" cy="6740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87" name="Google Shape;87;p38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38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38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ím és képaláírás">
  <p:cSld name="Cím és képaláírás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9"/>
          <p:cNvSpPr txBox="1"/>
          <p:nvPr>
            <p:ph type="title"/>
          </p:nvPr>
        </p:nvSpPr>
        <p:spPr>
          <a:xfrm>
            <a:off x="677335" y="609600"/>
            <a:ext cx="8596668" cy="340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39"/>
          <p:cNvSpPr txBox="1"/>
          <p:nvPr>
            <p:ph idx="1" type="body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93" name="Google Shape;93;p39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39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39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dézet képaláírással">
  <p:cSld name="Idézet képaláírással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40"/>
          <p:cNvSpPr txBox="1"/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40"/>
          <p:cNvSpPr txBox="1"/>
          <p:nvPr>
            <p:ph idx="1" type="body"/>
          </p:nvPr>
        </p:nvSpPr>
        <p:spPr>
          <a:xfrm>
            <a:off x="1366139" y="3632200"/>
            <a:ext cx="7224524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99" name="Google Shape;99;p40"/>
          <p:cNvSpPr txBox="1"/>
          <p:nvPr>
            <p:ph idx="2" type="body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0" name="Google Shape;100;p40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40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40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3" name="Google Shape;103;p40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0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04" name="Google Shape;104;p40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0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sz="1800">
              <a:solidFill>
                <a:srgbClr val="BFE47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évkártya">
  <p:cSld name="Névkártya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41"/>
          <p:cNvSpPr txBox="1"/>
          <p:nvPr>
            <p:ph type="title"/>
          </p:nvPr>
        </p:nvSpPr>
        <p:spPr>
          <a:xfrm>
            <a:off x="677335" y="1931988"/>
            <a:ext cx="8596668" cy="25954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p41"/>
          <p:cNvSpPr txBox="1"/>
          <p:nvPr>
            <p:ph idx="1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8" name="Google Shape;108;p41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41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41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évkártya idézettel">
  <p:cSld name="Névkártya idézettel"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2"/>
          <p:cNvSpPr txBox="1"/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42"/>
          <p:cNvSpPr txBox="1"/>
          <p:nvPr>
            <p:ph idx="1" type="body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14" name="Google Shape;114;p42"/>
          <p:cNvSpPr txBox="1"/>
          <p:nvPr>
            <p:ph idx="2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15" name="Google Shape;115;p42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6" name="Google Shape;116;p42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42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8" name="Google Shape;118;p42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0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19" name="Google Shape;119;p42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0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gaz vagy hamis">
  <p:cSld name="Igaz vagy hamis"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3"/>
          <p:cNvSpPr txBox="1"/>
          <p:nvPr>
            <p:ph type="title"/>
          </p:nvPr>
        </p:nvSpPr>
        <p:spPr>
          <a:xfrm>
            <a:off x="685799" y="609600"/>
            <a:ext cx="8588203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43"/>
          <p:cNvSpPr txBox="1"/>
          <p:nvPr>
            <p:ph idx="1" type="body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23" name="Google Shape;123;p43"/>
          <p:cNvSpPr txBox="1"/>
          <p:nvPr>
            <p:ph idx="2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24" name="Google Shape;124;p43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43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43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ím és függőleges szöveg" type="vertTx">
  <p:cSld name="VERTICAL_TEXT"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44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44"/>
          <p:cNvSpPr txBox="1"/>
          <p:nvPr>
            <p:ph idx="1" type="body"/>
          </p:nvPr>
        </p:nvSpPr>
        <p:spPr>
          <a:xfrm rot="5400000">
            <a:off x="3035281" y="-197358"/>
            <a:ext cx="3880773" cy="85966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0" name="Google Shape;130;p44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44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44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üggőleges cím és szöveg" type="vertTitleAndTx">
  <p:cSld name="VERTICAL_TITLE_AND_VERTICAL_TEXT"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45"/>
          <p:cNvSpPr txBox="1"/>
          <p:nvPr>
            <p:ph type="title"/>
          </p:nvPr>
        </p:nvSpPr>
        <p:spPr>
          <a:xfrm rot="5400000">
            <a:off x="5994319" y="2582953"/>
            <a:ext cx="5251451" cy="130474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45"/>
          <p:cNvSpPr txBox="1"/>
          <p:nvPr>
            <p:ph idx="1" type="body"/>
          </p:nvPr>
        </p:nvSpPr>
        <p:spPr>
          <a:xfrm rot="5400000">
            <a:off x="1581685" y="-294750"/>
            <a:ext cx="5251450" cy="706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6" name="Google Shape;136;p45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7" name="Google Shape;137;p45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45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theme" Target="../theme/theme2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29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" name="Google Shape;7;p29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rgbClr val="BFBFBF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8" name="Google Shape;8;p29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cap="flat" cmpd="sng" w="9525">
              <a:solidFill>
                <a:srgbClr val="D8D8D8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9" name="Google Shape;9;p29"/>
            <p:cNvSpPr/>
            <p:nvPr/>
          </p:nvSpPr>
          <p:spPr>
            <a:xfrm>
              <a:off x="9181476" y="-8467"/>
              <a:ext cx="3007349" cy="6866467"/>
            </a:xfrm>
            <a:custGeom>
              <a:rect b="b" l="l" r="r" t="t"/>
              <a:pathLst>
                <a:path extrusionOk="0"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</p:sp>
        <p:sp>
          <p:nvSpPr>
            <p:cNvPr id="10" name="Google Shape;10;p29"/>
            <p:cNvSpPr/>
            <p:nvPr/>
          </p:nvSpPr>
          <p:spPr>
            <a:xfrm>
              <a:off x="9603442" y="-8467"/>
              <a:ext cx="2588558" cy="6866467"/>
            </a:xfrm>
            <a:custGeom>
              <a:rect b="b" l="l" r="r" t="t"/>
              <a:pathLst>
                <a:path extrusionOk="0"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11" name="Google Shape;11;p29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fmla="val 100000" name="adj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" name="Google Shape;12;p29"/>
            <p:cNvSpPr/>
            <p:nvPr/>
          </p:nvSpPr>
          <p:spPr>
            <a:xfrm>
              <a:off x="9334500" y="-8467"/>
              <a:ext cx="2854326" cy="6866467"/>
            </a:xfrm>
            <a:custGeom>
              <a:rect b="b" l="l" r="r" t="t"/>
              <a:pathLst>
                <a:path extrusionOk="0"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</p:spPr>
        </p:sp>
        <p:sp>
          <p:nvSpPr>
            <p:cNvPr id="13" name="Google Shape;13;p29"/>
            <p:cNvSpPr/>
            <p:nvPr/>
          </p:nvSpPr>
          <p:spPr>
            <a:xfrm>
              <a:off x="10898730" y="-8467"/>
              <a:ext cx="1290094" cy="6866467"/>
            </a:xfrm>
            <a:custGeom>
              <a:rect b="b" l="l" r="r" t="t"/>
              <a:pathLst>
                <a:path extrusionOk="0"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</p:spPr>
        </p:sp>
        <p:sp>
          <p:nvSpPr>
            <p:cNvPr id="14" name="Google Shape;14;p29"/>
            <p:cNvSpPr/>
            <p:nvPr/>
          </p:nvSpPr>
          <p:spPr>
            <a:xfrm>
              <a:off x="10938999" y="-8467"/>
              <a:ext cx="1249825" cy="6866467"/>
            </a:xfrm>
            <a:custGeom>
              <a:rect b="b" l="l" r="r" t="t"/>
              <a:pathLst>
                <a:path extrusionOk="0"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</p:sp>
        <p:sp>
          <p:nvSpPr>
            <p:cNvPr id="15" name="Google Shape;15;p29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" name="Google Shape;16;p29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fmla="val 0" name="adj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7" name="Google Shape;17;p29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b="0" i="0" sz="36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8" name="Google Shape;18;p29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b="0" i="0" sz="18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-309880" lvl="1" marL="9144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b="0" i="0" sz="16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-299719" lvl="2" marL="13716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-289560" lvl="3" marL="18288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-289560" lvl="4" marL="22860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-289560" lvl="5" marL="27432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-289560" lvl="6" marL="32004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-289559" lvl="7" marL="36576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-289559" lvl="8" marL="41148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19" name="Google Shape;19;p29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0" name="Google Shape;20;p29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1" name="Google Shape;21;p29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6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5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4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7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8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"/>
          <p:cNvSpPr txBox="1"/>
          <p:nvPr>
            <p:ph type="ctrTitle"/>
          </p:nvPr>
        </p:nvSpPr>
        <p:spPr>
          <a:xfrm>
            <a:off x="183281" y="2176513"/>
            <a:ext cx="9878962" cy="312821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</a:pPr>
            <a:br>
              <a:rPr lang="en-GB"/>
            </a:br>
            <a:br>
              <a:rPr lang="en-GB"/>
            </a:br>
            <a:br>
              <a:rPr lang="en-GB"/>
            </a:br>
            <a:br>
              <a:rPr lang="en-GB"/>
            </a:br>
            <a:br>
              <a:rPr lang="en-GB"/>
            </a:br>
            <a:br>
              <a:rPr lang="en-GB"/>
            </a:br>
            <a:br>
              <a:rPr lang="en-GB"/>
            </a:br>
            <a:r>
              <a:rPr lang="en-GB"/>
              <a:t>Ewiser Forecast Kft. </a:t>
            </a:r>
            <a:br>
              <a:rPr lang="en-GB"/>
            </a:br>
            <a:br>
              <a:rPr lang="en-GB"/>
            </a:br>
            <a:r>
              <a:rPr lang="en-GB"/>
              <a:t>Napelem + Akku </a:t>
            </a:r>
            <a:br>
              <a:rPr lang="en-GB"/>
            </a:br>
            <a:r>
              <a:rPr lang="en-GB"/>
              <a:t>Bevételi Lehetőségek</a:t>
            </a:r>
            <a:br>
              <a:rPr lang="en-GB"/>
            </a:b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Ewiser Csoport</a:t>
            </a:r>
            <a:endParaRPr/>
          </a:p>
        </p:txBody>
      </p:sp>
      <p:sp>
        <p:nvSpPr>
          <p:cNvPr id="149" name="Google Shape;149;p2"/>
          <p:cNvSpPr txBox="1"/>
          <p:nvPr>
            <p:ph idx="1" type="body"/>
          </p:nvPr>
        </p:nvSpPr>
        <p:spPr>
          <a:xfrm>
            <a:off x="677333" y="1656862"/>
            <a:ext cx="8763651" cy="4915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1440"/>
              <a:buChar char="►"/>
            </a:pPr>
            <a:r>
              <a:rPr b="1" lang="en-GB"/>
              <a:t>Utolsó túlélő KKV a KÁT-os menetrendezési boom-ból, aki a partnerei kitartásának köszönhetően maradt csak fent!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Ewiser Forecast Kft. Vill ker.(termelés és fogyasztás)  és szabályozás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Magyar Erőművek Kft. KÁT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Ewiser ITS Kft. fejlesztés és rendszer üzemeltetés 26fő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520MW PV és 17MW-os dízel/gáz motor portfolió (2,5MW saját PV/dízel tulajdon)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2023-ban több mint 16Mrd bevétel  és 1,5Mrd eredmény csoport szinten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3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KÁT és Prémium jövője</a:t>
            </a:r>
            <a:endParaRPr/>
          </a:p>
        </p:txBody>
      </p:sp>
      <p:sp>
        <p:nvSpPr>
          <p:cNvPr id="155" name="Google Shape;155;p3"/>
          <p:cNvSpPr txBox="1"/>
          <p:nvPr>
            <p:ph idx="1" type="body"/>
          </p:nvPr>
        </p:nvSpPr>
        <p:spPr>
          <a:xfrm>
            <a:off x="677333" y="1656862"/>
            <a:ext cx="8763651" cy="4915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ct val="79999"/>
              <a:buChar char="►"/>
            </a:pPr>
            <a:r>
              <a:rPr lang="en-GB"/>
              <a:t>Prémium nem változik</a:t>
            </a:r>
            <a:endParaRPr/>
          </a:p>
          <a:p>
            <a:pPr indent="-258318" lvl="0" marL="342900" rtl="0" algn="l"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79999"/>
              <a:buChar char="►"/>
            </a:pPr>
            <a:r>
              <a:rPr lang="en-GB"/>
              <a:t>Prémium rendszerben 6db negatív óra esetén nem jár támogatás, ez a kockázat most csökkent, de következő években nőni fog! </a:t>
            </a:r>
            <a:endParaRPr/>
          </a:p>
          <a:p>
            <a:pPr indent="-258318" lvl="0" marL="342900" rtl="0" algn="l"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79999"/>
              <a:buChar char="►"/>
            </a:pPr>
            <a:r>
              <a:rPr lang="en-GB"/>
              <a:t>KÁT rendszer satbil, az árak az infálcióval emelkedni fognak!</a:t>
            </a:r>
            <a:endParaRPr/>
          </a:p>
          <a:p>
            <a:pPr indent="-258318" lvl="0" marL="342900" rtl="0" algn="l"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79999"/>
              <a:buChar char="►"/>
            </a:pPr>
            <a:r>
              <a:rPr lang="en-GB"/>
              <a:t>Szabályozás kiépítése ajánlott lesz, aki nem építi ki az kb év 8-15 nap ban nem kap támogatást, így az éves bevételének 3-6%-át elveszítheti!</a:t>
            </a:r>
            <a:endParaRPr/>
          </a:p>
          <a:p>
            <a:pPr indent="-258318" lvl="0" marL="342900" rtl="0" algn="l"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79999"/>
              <a:buChar char="►"/>
            </a:pPr>
            <a:r>
              <a:rPr lang="en-GB"/>
              <a:t>Ha leállítja a napelemparkot, akkor átalány támogatást kap MWh/MW alapon a maradék KÁT-os termelő termelési áltaga alapján,vagy más módon!</a:t>
            </a:r>
            <a:endParaRPr/>
          </a:p>
          <a:p>
            <a:pPr indent="-258318" lvl="0" marL="342900" rtl="0" algn="l"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79999"/>
              <a:buChar char="►"/>
            </a:pPr>
            <a:r>
              <a:rPr lang="en-GB"/>
              <a:t>KÁT kvóta takaritható meg, az alul teljesítők kicsit jobban, felül teljesítők kicsit rosszabbul járnak!</a:t>
            </a:r>
            <a:endParaRPr/>
          </a:p>
          <a:p>
            <a:pPr indent="-258318" lvl="0" marL="342900" rtl="0" algn="l"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4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HUPX DAM és IDM piaci árkülönbség I.</a:t>
            </a:r>
            <a:endParaRPr/>
          </a:p>
        </p:txBody>
      </p:sp>
      <p:sp>
        <p:nvSpPr>
          <p:cNvPr id="161" name="Google Shape;161;p4"/>
          <p:cNvSpPr txBox="1"/>
          <p:nvPr>
            <p:ph idx="1" type="body"/>
          </p:nvPr>
        </p:nvSpPr>
        <p:spPr>
          <a:xfrm>
            <a:off x="677334" y="2160589"/>
            <a:ext cx="9088966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1440"/>
              <a:buChar char="►"/>
            </a:pPr>
            <a:r>
              <a:rPr b="1" lang="en-GB"/>
              <a:t>Az üzleti terv működik KÁT Prémium/METÁR/HUPX árazású fogyasztók esetén</a:t>
            </a:r>
            <a:endParaRPr b="1"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b="1" lang="en-GB"/>
              <a:t>Az akkumulátorhoz külön mérési terv és idősoros KIF almérő (POD) szükséges!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 b="1"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b="1" lang="en-GB"/>
              <a:t>KÁT-ból KÁT Prémiumba lépés nélkül is “lehet”, </a:t>
            </a:r>
            <a:r>
              <a:rPr lang="en-GB"/>
              <a:t>hogy a jövőben meg lehet oldani az akku ki-be táplálást alméréssel RHD fizetése nélkül!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Független a hazai szabályozói környezettől, nem úgy mint a kapacitás piac!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Fajlagos árkülönbség a következő 2-3 évben csak növekedni fog a növekvő EU-s PV beépítés miatt!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HUPX DAM és IDM piaci árkülönbség II.</a:t>
            </a:r>
            <a:endParaRPr/>
          </a:p>
        </p:txBody>
      </p:sp>
      <p:sp>
        <p:nvSpPr>
          <p:cNvPr id="167" name="Google Shape;167;p5"/>
          <p:cNvSpPr txBox="1"/>
          <p:nvPr>
            <p:ph idx="1" type="body"/>
          </p:nvPr>
        </p:nvSpPr>
        <p:spPr>
          <a:xfrm>
            <a:off x="677334" y="1677989"/>
            <a:ext cx="8596668" cy="488791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342900" lvl="0" marL="342900" rtl="0" algn="just">
              <a:spcBef>
                <a:spcPts val="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2023-ban az EU-ban a beépített BESS energia kapacitás 10,1GW és 36GWh, de 2024-ben már 80-90GWh-orára és 25 GW felé fog emelkedni a teljes EU akkumulátoros energia tároló piac! (közel 100%-os éves növekedési ráta)</a:t>
            </a:r>
            <a:endParaRPr/>
          </a:p>
          <a:p>
            <a:pPr indent="-251459" lvl="0" marL="342900" rtl="0" algn="just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just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Amennyiben 431GWh felé emelkedi ez a mennyiség (órás EU esti fogyasztás), akkor az HUPX árkülönbségek stabilizálódonak és csökkenésnek indulnak, hiszen teljesen el kezdi kiszorítani a gázt az akkumulátor az energia ellátásban, de amíg csak 1db gázos DAM piaci szereplőre is szükség van, addig az árak magasak lesznek!</a:t>
            </a:r>
            <a:endParaRPr/>
          </a:p>
          <a:p>
            <a:pPr indent="-251459" lvl="0" marL="342900" rtl="0" algn="just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just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Az 500 GWh (140-170GW) teljes EU-s akkumulátor kapacitás várhatóan </a:t>
            </a:r>
            <a:r>
              <a:rPr b="1" lang="en-GB"/>
              <a:t>4 és 6,5 év </a:t>
            </a:r>
            <a:r>
              <a:rPr lang="en-GB"/>
              <a:t>között fog megvalósulni, ha az éves átlagos növekedési ráta 100% és 50% között alakul. Ezt követően a </a:t>
            </a:r>
            <a:r>
              <a:rPr b="1" lang="en-GB"/>
              <a:t>DAM árrések biztosan csökkenni fognak</a:t>
            </a:r>
            <a:r>
              <a:rPr lang="en-GB"/>
              <a:t>!</a:t>
            </a:r>
            <a:endParaRPr/>
          </a:p>
          <a:p>
            <a:pPr indent="-251459" lvl="0" marL="342900" rtl="0" algn="just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just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2023-ban az EU-ban és Svájcban összesen 54GW szivattyús tározó működött</a:t>
            </a:r>
            <a:endParaRPr/>
          </a:p>
          <a:p>
            <a:pPr indent="-251459" lvl="0" marL="342900" rtl="0" algn="just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 b="1"/>
          </a:p>
          <a:p>
            <a:pPr indent="-251459" lvl="0" marL="342900" rtl="0" algn="just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 b="1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6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Várható HUPX DAM piaci árkülönbség I.</a:t>
            </a:r>
            <a:endParaRPr/>
          </a:p>
        </p:txBody>
      </p:sp>
      <p:sp>
        <p:nvSpPr>
          <p:cNvPr id="173" name="Google Shape;173;p6"/>
          <p:cNvSpPr txBox="1"/>
          <p:nvPr>
            <p:ph idx="1" type="body"/>
          </p:nvPr>
        </p:nvSpPr>
        <p:spPr>
          <a:xfrm>
            <a:off x="677334" y="2160589"/>
            <a:ext cx="8596668" cy="44834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51459" lvl="0" marL="342900" rtl="0" algn="l">
              <a:spcBef>
                <a:spcPts val="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  <p:pic>
        <p:nvPicPr>
          <p:cNvPr id="174" name="Google Shape;174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31446" y="1656861"/>
            <a:ext cx="7871015" cy="3909271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6"/>
          <p:cNvSpPr txBox="1"/>
          <p:nvPr/>
        </p:nvSpPr>
        <p:spPr>
          <a:xfrm>
            <a:off x="776328" y="5980540"/>
            <a:ext cx="8398679" cy="5357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</a:pPr>
            <a:r>
              <a:rPr b="0" i="0" lang="en-GB" sz="18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https://hupx.hu/hu/piaci-adatok/dam/historikus-adatok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7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Várható HUPX DAM piaci árkülönbség II.</a:t>
            </a:r>
            <a:endParaRPr/>
          </a:p>
        </p:txBody>
      </p:sp>
      <p:sp>
        <p:nvSpPr>
          <p:cNvPr id="181" name="Google Shape;181;p7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12-15h közötti betáplálás és 19-21h közötti kitáplálás 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2024.01.01-től 2024.08.21-ig számítva 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Az energiatároló optimális mérete beépített teljesítményhez mérve ezen felhasználás mellett 2h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HUPX DAM árkülöbség 148EUR/MWh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8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Várható HUPX DAM QH piac</a:t>
            </a:r>
            <a:endParaRPr/>
          </a:p>
        </p:txBody>
      </p:sp>
      <p:sp>
        <p:nvSpPr>
          <p:cNvPr id="187" name="Google Shape;187;p8"/>
          <p:cNvSpPr txBox="1"/>
          <p:nvPr>
            <p:ph idx="1" type="body"/>
          </p:nvPr>
        </p:nvSpPr>
        <p:spPr>
          <a:xfrm>
            <a:off x="677334" y="2160589"/>
            <a:ext cx="8596668" cy="44834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51459" lvl="0" marL="342900" rtl="0" algn="l">
              <a:spcBef>
                <a:spcPts val="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https://www.exaa.at/marktdaten/aktuelle-handelsergebnisse/</a:t>
            </a:r>
            <a:endParaRPr/>
          </a:p>
        </p:txBody>
      </p:sp>
      <p:pic>
        <p:nvPicPr>
          <p:cNvPr id="188" name="Google Shape;188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4828" y="1770933"/>
            <a:ext cx="8287502" cy="44117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9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Negyedórás HUPX IDM/DAM piaci árkülönbség</a:t>
            </a:r>
            <a:endParaRPr/>
          </a:p>
        </p:txBody>
      </p:sp>
      <p:sp>
        <p:nvSpPr>
          <p:cNvPr id="194" name="Google Shape;194;p9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DAM QH/IDM QH piac 8 negyed óra ki és be tárolás (első negyedóra maximális termelés és akku kisütés, utolsó negyedóra nincs termelés, akku töltés)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Akku töltöttségi szintje órán belül közel azonos marad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Átlagos DAM QH árkülönbség 8db negyedórán 97,5EUR/MWh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Ez a tevékenység körülbelül 0,5MW esetén 0,5-0,6MWh emelet áras kitáplálást tesz lehetővé, meglévő termelésen túl, csak az akkumulátor termelésére vonatkoztatva!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0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DAM+IDM szimuláció eredménye I.</a:t>
            </a:r>
            <a:endParaRPr/>
          </a:p>
        </p:txBody>
      </p:sp>
      <p:sp>
        <p:nvSpPr>
          <p:cNvPr id="200" name="Google Shape;200;p10"/>
          <p:cNvSpPr txBox="1"/>
          <p:nvPr>
            <p:ph idx="1" type="body"/>
          </p:nvPr>
        </p:nvSpPr>
        <p:spPr>
          <a:xfrm>
            <a:off x="677334" y="2160589"/>
            <a:ext cx="8974666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0,5MW/ nettó 1MWh BESS, 0,5MW napelem park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2024.01.01-2024.08.21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Áltagos napi árkülönbség 3h betáplálás és 2h kitáplálással 148 EUR/MWh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Napi 1,5 ciklus (1 ciklus HUPX DAM, 0,5 ciklus HUPX IDM/HUPX DAM QH) 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90% ciklus hatásfok 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(1MWh*148EUR/MWh+0,5MWh*97,5EUR/MWh)*90% = 177.07EUR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90%-éves kihasználtság (téli ködös/havas napokon nincs elég energia a töltésre)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365 nap*90%*177.07EUR = </a:t>
            </a:r>
            <a:r>
              <a:rPr b="1" lang="en-GB"/>
              <a:t>58 167EUR éves </a:t>
            </a:r>
            <a:r>
              <a:rPr lang="en-GB"/>
              <a:t>bevétel 0,5MW/1MWh esetén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1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aFRR Energiadíj szim.eredménye II.</a:t>
            </a:r>
            <a:endParaRPr/>
          </a:p>
        </p:txBody>
      </p:sp>
      <p:sp>
        <p:nvSpPr>
          <p:cNvPr id="206" name="Google Shape;206;p11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20000"/>
          </a:bodyPr>
          <a:lstStyle/>
          <a:p>
            <a:pPr indent="-349758" lvl="0" marL="342900" rtl="0" algn="l">
              <a:spcBef>
                <a:spcPts val="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Jelenleg 0,5MW/1MWh (nettó) projekt költsége 270 000 EUR/MWh</a:t>
            </a:r>
            <a:endParaRPr/>
          </a:p>
          <a:p>
            <a:pPr indent="-258318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9758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Tier 1-es besszállítók min. 6000 ciklus, 10 év garancia, 10000 ciklus max élettartam</a:t>
            </a:r>
            <a:endParaRPr/>
          </a:p>
          <a:p>
            <a:pPr indent="-258318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9758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Csökkenő BESS árak</a:t>
            </a:r>
            <a:endParaRPr/>
          </a:p>
          <a:p>
            <a:pPr indent="-258318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9758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Várható éves szinten 0,5MW/1MWh estén  </a:t>
            </a:r>
            <a:r>
              <a:rPr b="1" lang="en-GB"/>
              <a:t>további</a:t>
            </a:r>
            <a:r>
              <a:rPr lang="en-GB"/>
              <a:t> 100-200-&gt;150 üzem óra várható (75 ciklus)-&gt;75MWh</a:t>
            </a:r>
            <a:endParaRPr/>
          </a:p>
          <a:p>
            <a:pPr indent="-258318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9758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75MWh*(315 EUR/MWh aFRR fel ár)-60EUR/MWh (PV termelés átlagára ))*90%=</a:t>
            </a:r>
            <a:r>
              <a:rPr b="1" lang="en-GB"/>
              <a:t>16 200 EUR/év energiadíj árrés a PV termelésen túl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2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HUPX+Energiadíj szim. eredménye III.</a:t>
            </a:r>
            <a:br>
              <a:rPr lang="en-GB"/>
            </a:br>
            <a:r>
              <a:rPr lang="en-GB"/>
              <a:t>2h akku fogyasztás nélkül</a:t>
            </a:r>
            <a:endParaRPr/>
          </a:p>
        </p:txBody>
      </p:sp>
      <p:sp>
        <p:nvSpPr>
          <p:cNvPr id="212" name="Google Shape;212;p12"/>
          <p:cNvSpPr txBox="1"/>
          <p:nvPr>
            <p:ph idx="1" type="body"/>
          </p:nvPr>
        </p:nvSpPr>
        <p:spPr>
          <a:xfrm>
            <a:off x="677334" y="1996580"/>
            <a:ext cx="8596668" cy="43958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51459" lvl="0" marL="342900" rtl="0" algn="l">
              <a:spcBef>
                <a:spcPts val="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b="1" lang="en-GB" u="sng"/>
              <a:t>Kapacitás nélküli megtérülési idő 270 000EUR/(58 167+16 200EUR)=3,63év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 b="1"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b="1" lang="en-GB"/>
              <a:t>Megtérülési idő csökkenő tároló kapacitás mellett 4 év alatt!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Min élettartam 6000/(365*1,5*0.9+150 ciklus energiadíj)= </a:t>
            </a:r>
            <a:r>
              <a:rPr b="1" lang="en-GB"/>
              <a:t>min 9.33 év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Várható élettartam </a:t>
            </a:r>
            <a:r>
              <a:rPr b="1" lang="en-GB"/>
              <a:t>11-12 é</a:t>
            </a:r>
            <a:r>
              <a:rPr lang="en-GB"/>
              <a:t>v ezen napi 1,5 ciklus az év 90%-ban és évi 150 ciklus energiadíj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9 hónapja a megtérülési idő több mint 2x ekkora volt!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3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aFRR kapacitásdíj bevétel 2h akku mellett DAM/IDM kihasználás mellett</a:t>
            </a:r>
            <a:endParaRPr/>
          </a:p>
        </p:txBody>
      </p:sp>
      <p:sp>
        <p:nvSpPr>
          <p:cNvPr id="218" name="Google Shape;218;p13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Nincs fogyasztás lekötés, 2h akkumulátor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Kizárólag másnapi piaci órás lekötési piacon való részvétel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Pesszimista jövőkép a jelenlegi piaci körülményekből kiindulva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Akár 4-5x-ére nőhet, vagy a 20%-ára csökkenhet egyik hónapról a másikra a kapacitás díj bevétel!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b="1" lang="en-GB" u="sng"/>
              <a:t>Kapacitás lekötési taktika a HUPX ki-be táplálásnak van alárendelve!</a:t>
            </a:r>
            <a:endParaRPr b="1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4"/>
          <p:cNvSpPr txBox="1"/>
          <p:nvPr>
            <p:ph type="title"/>
          </p:nvPr>
        </p:nvSpPr>
        <p:spPr>
          <a:xfrm>
            <a:off x="677333" y="609600"/>
            <a:ext cx="9177867" cy="11879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Trebuchet MS"/>
              <a:buNone/>
            </a:pPr>
            <a:r>
              <a:rPr lang="en-GB"/>
              <a:t>aFRR Másnapi le kapacitás piac EUR/MW/h (Menetrendezett kisütéskor lehet kapni!)</a:t>
            </a:r>
            <a:endParaRPr/>
          </a:p>
        </p:txBody>
      </p:sp>
      <p:pic>
        <p:nvPicPr>
          <p:cNvPr id="224" name="Google Shape;224;p1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95518" y="2160588"/>
            <a:ext cx="7561002" cy="3881437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14"/>
          <p:cNvSpPr/>
          <p:nvPr/>
        </p:nvSpPr>
        <p:spPr>
          <a:xfrm>
            <a:off x="1195518" y="6190734"/>
            <a:ext cx="548259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800" u="sng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https://dashboard.ewiser.hu/admin/capacity-stat</a:t>
            </a:r>
            <a:endParaRPr b="1"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5"/>
          <p:cNvSpPr txBox="1"/>
          <p:nvPr>
            <p:ph type="title"/>
          </p:nvPr>
        </p:nvSpPr>
        <p:spPr>
          <a:xfrm>
            <a:off x="677333" y="609600"/>
            <a:ext cx="9068451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aFRR Másnapi fel kapacitás piac (Menetrendezett töltéskor lehet kapni!)</a:t>
            </a:r>
            <a:endParaRPr/>
          </a:p>
        </p:txBody>
      </p:sp>
      <p:pic>
        <p:nvPicPr>
          <p:cNvPr id="231" name="Google Shape;231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47077" y="2077943"/>
            <a:ext cx="7372350" cy="3962400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15"/>
          <p:cNvSpPr/>
          <p:nvPr/>
        </p:nvSpPr>
        <p:spPr>
          <a:xfrm>
            <a:off x="1033536" y="6187886"/>
            <a:ext cx="548259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 u="sng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https://dashboard.ewiser.hu/admin/capacity-stat</a:t>
            </a:r>
            <a:endParaRPr b="1"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6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aFRR Másnapi kapacitás piac (pesszimista) HUPX kihasználás mellett</a:t>
            </a:r>
            <a:endParaRPr/>
          </a:p>
        </p:txBody>
      </p:sp>
      <p:sp>
        <p:nvSpPr>
          <p:cNvPr id="238" name="Google Shape;238;p16"/>
          <p:cNvSpPr txBox="1"/>
          <p:nvPr>
            <p:ph idx="1" type="body"/>
          </p:nvPr>
        </p:nvSpPr>
        <p:spPr>
          <a:xfrm>
            <a:off x="677334" y="2160589"/>
            <a:ext cx="8668002" cy="43744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1440"/>
              <a:buChar char="►"/>
            </a:pPr>
            <a:r>
              <a:rPr b="1" lang="en-GB"/>
              <a:t>Jelenleg elérhető kapacitásdíj bevétel kevesebb mint 50%-ával számoltam!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Este 19-21h közötti átlagos le kapacitás díj bevétel 40 EUR/MW/h (kitáplálás)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Fel kapacitás díj bevétel 12-15h között (töltés) 5EUR/MW/h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Fel kapacitás díj bevétel 17-19h között (akku töltött) 50EUR/MW/h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Egyéb órákban a bevéltél elhanyagolható, mert vagy negyedórás piaci aktivitás van, vagy minimális a másnapi lekötési ár (esti órák)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17"/>
          <p:cNvSpPr txBox="1"/>
          <p:nvPr>
            <p:ph type="title"/>
          </p:nvPr>
        </p:nvSpPr>
        <p:spPr>
          <a:xfrm>
            <a:off x="677334" y="609599"/>
            <a:ext cx="8668002" cy="14020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aFRR Másnapi kapacitás piaci bevétel (pesszimista)</a:t>
            </a:r>
            <a:endParaRPr/>
          </a:p>
        </p:txBody>
      </p:sp>
      <p:sp>
        <p:nvSpPr>
          <p:cNvPr id="244" name="Google Shape;244;p17"/>
          <p:cNvSpPr txBox="1"/>
          <p:nvPr>
            <p:ph idx="1" type="body"/>
          </p:nvPr>
        </p:nvSpPr>
        <p:spPr>
          <a:xfrm>
            <a:off x="677334" y="2160589"/>
            <a:ext cx="8668002" cy="43744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20000"/>
          </a:bodyPr>
          <a:lstStyle/>
          <a:p>
            <a:pPr indent="-265176" lvl="0" marL="342900" rtl="0" algn="l">
              <a:spcBef>
                <a:spcPts val="0"/>
              </a:spcBef>
              <a:spcAft>
                <a:spcPts val="0"/>
              </a:spcAft>
              <a:buSzPct val="79999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79999"/>
              <a:buChar char="►"/>
            </a:pPr>
            <a:r>
              <a:rPr lang="en-GB"/>
              <a:t>HUPX kihasználás mellett fogyasztás lekötés nélkül!</a:t>
            </a:r>
            <a:endParaRPr/>
          </a:p>
          <a:p>
            <a:pPr indent="-265176" lvl="0" marL="342900" rtl="0" algn="l"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79999"/>
              <a:buChar char="►"/>
            </a:pPr>
            <a:r>
              <a:rPr lang="en-GB"/>
              <a:t>0,5MW/1MWh esetén</a:t>
            </a:r>
            <a:endParaRPr/>
          </a:p>
          <a:p>
            <a:pPr indent="-265176" lvl="0" marL="342900" rtl="0" algn="l"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79999"/>
              <a:buChar char="►"/>
            </a:pPr>
            <a:r>
              <a:rPr lang="en-GB"/>
              <a:t>aFRR le 19-21h (termelés) között 2*40EUR/MW/h*0,5MW = 40EUR MWh naponta</a:t>
            </a:r>
            <a:endParaRPr/>
          </a:p>
          <a:p>
            <a:pPr indent="-265176" lvl="0" marL="342900" rtl="0" algn="l"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79999"/>
              <a:buChar char="►"/>
            </a:pPr>
            <a:r>
              <a:rPr lang="en-GB"/>
              <a:t>aFRR fel 12-15h 3*5EUR/MW/h*0,5MW (7,5EUR) + 17-19h 50EUR= 57,5EUR naponta</a:t>
            </a:r>
            <a:endParaRPr/>
          </a:p>
          <a:p>
            <a:pPr indent="-265176" lvl="0" marL="342900" rtl="0" algn="l"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79999"/>
              <a:buChar char="►"/>
            </a:pPr>
            <a:r>
              <a:rPr lang="en-GB"/>
              <a:t>75% éves kihasználtság</a:t>
            </a:r>
            <a:endParaRPr/>
          </a:p>
          <a:p>
            <a:pPr indent="-265176" lvl="0" marL="342900" rtl="0" algn="l"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79999"/>
              <a:buChar char="►"/>
            </a:pPr>
            <a:r>
              <a:rPr lang="en-GB"/>
              <a:t>10% sikerdíj, 10%-os kapacitás díj külön adó </a:t>
            </a:r>
            <a:endParaRPr/>
          </a:p>
          <a:p>
            <a:pPr indent="-265176" lvl="0" marL="342900" rtl="0" algn="l"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79999"/>
              <a:buChar char="►"/>
            </a:pPr>
            <a:r>
              <a:rPr b="1" lang="en-GB" u="sng"/>
              <a:t>365*(40+57,5EUR)*75%*90%*90%=21 619 EUR évente</a:t>
            </a:r>
            <a:endParaRPr b="1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8"/>
          <p:cNvSpPr txBox="1"/>
          <p:nvPr>
            <p:ph type="title"/>
          </p:nvPr>
        </p:nvSpPr>
        <p:spPr>
          <a:xfrm>
            <a:off x="677334" y="609600"/>
            <a:ext cx="7401264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2h akku DAM/IDM modell teljes megtérülés kapacitásdíjjal együtt</a:t>
            </a:r>
            <a:endParaRPr/>
          </a:p>
        </p:txBody>
      </p:sp>
      <p:sp>
        <p:nvSpPr>
          <p:cNvPr id="250" name="Google Shape;250;p18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Kevésbé függ a megtérülési idő a kapacitás piactól, a HUPX modell mellett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Energiadíj bevétel is független lesz Magyarországtól a 2026-os PICASSO projekt miatt!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270 000 EUR/(58 167 EUR(DAM,IDM spread) + 21 619 EUR(kapacitásdíj)+ 16 200EUR (energiadíj)) = </a:t>
            </a:r>
            <a:r>
              <a:rPr b="1" lang="en-GB"/>
              <a:t>2,81 év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b="1" lang="en-GB"/>
              <a:t>Megtérülés 3 éven belül pesszimista körülmények között 10 év garancia mellett!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19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Havi aFRR fel kapacitás díj árak</a:t>
            </a:r>
            <a:endParaRPr/>
          </a:p>
        </p:txBody>
      </p:sp>
      <p:pic>
        <p:nvPicPr>
          <p:cNvPr id="256" name="Google Shape;256;p19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47537" y="1705123"/>
            <a:ext cx="6352674" cy="47823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20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Havi aFRR le kapacitás díj árak</a:t>
            </a:r>
            <a:endParaRPr/>
          </a:p>
        </p:txBody>
      </p:sp>
      <p:pic>
        <p:nvPicPr>
          <p:cNvPr id="262" name="Google Shape;262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68404" y="1400985"/>
            <a:ext cx="7032207" cy="51552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23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Feltételek</a:t>
            </a:r>
            <a:endParaRPr/>
          </a:p>
        </p:txBody>
      </p:sp>
      <p:sp>
        <p:nvSpPr>
          <p:cNvPr id="268" name="Google Shape;268;p23"/>
          <p:cNvSpPr txBox="1"/>
          <p:nvPr>
            <p:ph idx="1" type="body"/>
          </p:nvPr>
        </p:nvSpPr>
        <p:spPr>
          <a:xfrm>
            <a:off x="677334" y="1742173"/>
            <a:ext cx="8596668" cy="48992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ct val="79999"/>
              <a:buChar char="►"/>
            </a:pPr>
            <a:r>
              <a:rPr lang="en-GB"/>
              <a:t>Meglévő erőmű esetén nem szükséges a meglévő inverterek cseréje, ez egy akku AC csatolás külön inverterekkel</a:t>
            </a:r>
            <a:endParaRPr/>
          </a:p>
          <a:p>
            <a:pPr indent="-258318" lvl="0" marL="342900" rtl="0" algn="l"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79999"/>
              <a:buChar char="►"/>
            </a:pPr>
            <a:r>
              <a:rPr lang="en-GB"/>
              <a:t>Az akku a transzformátor mellé kerülne telepítésre, külön transzofrmátor telepítés nélkül!</a:t>
            </a:r>
            <a:endParaRPr/>
          </a:p>
          <a:p>
            <a:pPr indent="-258318" lvl="0" marL="342900" rtl="0" algn="l"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79999"/>
              <a:buChar char="►"/>
            </a:pPr>
            <a:r>
              <a:rPr lang="en-GB"/>
              <a:t>Ez koncepció ugyanúgy érvényes meglévő és építés előtt álló napelem parkok esetén!</a:t>
            </a:r>
            <a:endParaRPr/>
          </a:p>
          <a:p>
            <a:pPr indent="-258318" lvl="0" marL="342900" rtl="0" algn="l"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79999"/>
              <a:buChar char="►"/>
            </a:pPr>
            <a:r>
              <a:rPr lang="en-GB"/>
              <a:t>KÁT-os erőmű esetén vagy kizárólag a kapacitás piaci modell használható, vagy belép az erőmű a KÁT Prémiumba és akkor már a HUPX ki-be táplálás taktika is alkalmazható!</a:t>
            </a:r>
            <a:endParaRPr/>
          </a:p>
          <a:p>
            <a:pPr indent="-258318" lvl="0" marL="342900" rtl="0" algn="l"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ct val="79999"/>
              <a:buChar char="►"/>
            </a:pPr>
            <a:r>
              <a:rPr lang="en-GB"/>
              <a:t>Prémium támogatás estén a MAVIR a referencia árat az országos napelems termelés alapján számolja ki, így HUPX DAM árkülönbséges taktika működőképes, mert nem egyedi HUPX DAM fajlagos ár a prémium támogatás elszámolásának!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r>
              <a:t/>
            </a:r>
            <a:endParaRPr/>
          </a:p>
          <a:p>
            <a:pPr indent="-258318" lvl="0" marL="342900" rtl="0" algn="l"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r>
              <a:t/>
            </a:r>
            <a:endParaRPr/>
          </a:p>
          <a:p>
            <a:pPr indent="-258318" lvl="0" marL="342900" rtl="0" algn="l"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r>
              <a:t/>
            </a:r>
            <a:endParaRPr/>
          </a:p>
          <a:p>
            <a:pPr indent="-258318" lvl="0" marL="342900" rtl="0" algn="l"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24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Konkluzió</a:t>
            </a:r>
            <a:endParaRPr/>
          </a:p>
        </p:txBody>
      </p:sp>
      <p:pic>
        <p:nvPicPr>
          <p:cNvPr id="274" name="Google Shape;274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34" y="1722070"/>
            <a:ext cx="8996917" cy="45263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26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Problémák</a:t>
            </a:r>
            <a:endParaRPr/>
          </a:p>
        </p:txBody>
      </p:sp>
      <p:sp>
        <p:nvSpPr>
          <p:cNvPr id="280" name="Google Shape;280;p26"/>
          <p:cNvSpPr txBox="1"/>
          <p:nvPr>
            <p:ph idx="1" type="body"/>
          </p:nvPr>
        </p:nvSpPr>
        <p:spPr>
          <a:xfrm>
            <a:off x="677334" y="1930400"/>
            <a:ext cx="8596668" cy="43569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PV erőmű hibridizáció nagyon nehéz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Működő 6,4MW dízel + 16MW PV hibrid erőmű és akku adatbeolvasás 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Akku integrálás folyamatban</a:t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Energiadíjban open-book szinte lehetetlen, kapacitás díjban működő képes!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342900" lvl="0" marL="342900" rtl="0" algn="l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Közel végtelen taktikai lehetőség, (Havi, másnapi kapacitás tender, HUPX, becslés javítása…)</a:t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-251459" lvl="0" marL="342900" rtl="0" algn="l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27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Megtérülés Excel</a:t>
            </a:r>
            <a:endParaRPr/>
          </a:p>
        </p:txBody>
      </p:sp>
      <p:pic>
        <p:nvPicPr>
          <p:cNvPr id="286" name="Google Shape;286;p2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334" y="1659300"/>
            <a:ext cx="11147563" cy="32683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28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            Köszönöm a figyelmet!</a:t>
            </a:r>
            <a:endParaRPr/>
          </a:p>
        </p:txBody>
      </p:sp>
      <p:sp>
        <p:nvSpPr>
          <p:cNvPr id="292" name="Google Shape;292;p28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Az előadás anyaga és letölthető: https://ewiser.ai/bess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Dimenzió">
  <a:themeElements>
    <a:clrScheme name="Facet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81C093016A17F4C830921DE707A516A" ma:contentTypeVersion="11" ma:contentTypeDescription="Create a new document." ma:contentTypeScope="" ma:versionID="3c8bc0f2059f78651ea24894b08cf44f">
  <xsd:schema xmlns:xsd="http://www.w3.org/2001/XMLSchema" xmlns:xs="http://www.w3.org/2001/XMLSchema" xmlns:p="http://schemas.microsoft.com/office/2006/metadata/properties" xmlns:ns2="d4f0431d-7ec0-44e5-9e14-7cca83857b23" xmlns:ns3="2d5935f7-c85b-40f9-8db9-48c09c00dbd5" targetNamespace="http://schemas.microsoft.com/office/2006/metadata/properties" ma:root="true" ma:fieldsID="753107999ad6941f87df9c4609afec05" ns2:_="" ns3:_="">
    <xsd:import namespace="d4f0431d-7ec0-44e5-9e14-7cca83857b23"/>
    <xsd:import namespace="2d5935f7-c85b-40f9-8db9-48c09c00dbd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f0431d-7ec0-44e5-9e14-7cca83857b2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307b9c3b-b21c-4f8a-9f22-d6141753088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5935f7-c85b-40f9-8db9-48c09c00dbd5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7d1397ea-8676-4cc9-9915-6a8d6c9a98c0}" ma:internalName="TaxCatchAll" ma:showField="CatchAllData" ma:web="2d5935f7-c85b-40f9-8db9-48c09c00dbd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d5935f7-c85b-40f9-8db9-48c09c00dbd5" xsi:nil="true"/>
    <lcf76f155ced4ddcb4097134ff3c332f xmlns="d4f0431d-7ec0-44e5-9e14-7cca83857b23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612F5D1-2F8A-4FC9-AA39-0DF4A66BDBF7}"/>
</file>

<file path=customXml/itemProps2.xml><?xml version="1.0" encoding="utf-8"?>
<ds:datastoreItem xmlns:ds="http://schemas.openxmlformats.org/officeDocument/2006/customXml" ds:itemID="{400A2E78-6255-43E8-A6C0-419650721758}"/>
</file>

<file path=customXml/itemProps3.xml><?xml version="1.0" encoding="utf-8"?>
<ds:datastoreItem xmlns:ds="http://schemas.openxmlformats.org/officeDocument/2006/customXml" ds:itemID="{7881AD83-EB0E-458E-8E10-922B8D71A453}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David Olaszi</dc:creator>
  <dcterms:created xsi:type="dcterms:W3CDTF">2024-08-13T09:06:20Z</dcterms:creat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0x010100481C093016A17F4C830921DE707A516A</vt:lpwstr>
  </property>
  <property fmtid="{D5CDD505-2E9C-101B-9397-08002B2CF9AE}" pid="3" name="MediaServiceImageTags">
    <vt:lpwstr/>
  </property>
</Properties>
</file>